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6" r:id="rId4"/>
    <p:sldMasterId id="2147483688" r:id="rId5"/>
    <p:sldMasterId id="2147483706" r:id="rId6"/>
    <p:sldMasterId id="2147483718" r:id="rId7"/>
  </p:sldMasterIdLst>
  <p:notesMasterIdLst>
    <p:notesMasterId r:id="rId35"/>
  </p:notesMasterIdLst>
  <p:sldIdLst>
    <p:sldId id="280" r:id="rId8"/>
    <p:sldId id="259" r:id="rId9"/>
    <p:sldId id="296" r:id="rId10"/>
    <p:sldId id="257" r:id="rId11"/>
    <p:sldId id="258" r:id="rId12"/>
    <p:sldId id="294" r:id="rId13"/>
    <p:sldId id="295" r:id="rId14"/>
    <p:sldId id="256" r:id="rId15"/>
    <p:sldId id="261" r:id="rId16"/>
    <p:sldId id="260" r:id="rId17"/>
    <p:sldId id="262" r:id="rId18"/>
    <p:sldId id="263" r:id="rId19"/>
    <p:sldId id="264" r:id="rId20"/>
    <p:sldId id="293" r:id="rId21"/>
    <p:sldId id="283" r:id="rId22"/>
    <p:sldId id="284" r:id="rId23"/>
    <p:sldId id="285" r:id="rId24"/>
    <p:sldId id="286" r:id="rId25"/>
    <p:sldId id="287" r:id="rId26"/>
    <p:sldId id="292" r:id="rId27"/>
    <p:sldId id="291" r:id="rId28"/>
    <p:sldId id="302" r:id="rId29"/>
    <p:sldId id="288" r:id="rId30"/>
    <p:sldId id="289" r:id="rId31"/>
    <p:sldId id="298" r:id="rId32"/>
    <p:sldId id="303" r:id="rId33"/>
    <p:sldId id="301"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09" autoAdjust="0"/>
    <p:restoredTop sz="94619" autoAdjust="0"/>
  </p:normalViewPr>
  <p:slideViewPr>
    <p:cSldViewPr snapToGrid="0">
      <p:cViewPr varScale="1">
        <p:scale>
          <a:sx n="113" d="100"/>
          <a:sy n="113" d="100"/>
        </p:scale>
        <p:origin x="28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ableStyles" Target="tableStyles.xml"/><Relationship Id="rId21" Type="http://schemas.openxmlformats.org/officeDocument/2006/relationships/slide" Target="slides/slide14.xml"/><Relationship Id="rId34" Type="http://schemas.openxmlformats.org/officeDocument/2006/relationships/slide" Target="slides/slide27.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notesMaster" Target="notesMasters/notesMaster1.xml"/><Relationship Id="rId8" Type="http://schemas.openxmlformats.org/officeDocument/2006/relationships/slide" Target="slides/slide1.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6/5/2023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60855-0D70-890C-292D-F6EA90E8E5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89D9D891-E4AB-529C-22AA-46D8199E30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FD6FB28E-E042-EE1D-330A-D6F68756BD58}"/>
              </a:ext>
            </a:extLst>
          </p:cNvPr>
          <p:cNvSpPr>
            <a:spLocks noGrp="1"/>
          </p:cNvSpPr>
          <p:nvPr>
            <p:ph type="dt" sz="half" idx="10"/>
          </p:nvPr>
        </p:nvSpPr>
        <p:spPr/>
        <p:txBody>
          <a:bodyPr/>
          <a:lstStyle/>
          <a:p>
            <a:fld id="{88D38747-4367-4BD2-8D51-C97E202738E2}" type="datetime1">
              <a:rPr lang="en-US" smtClean="0"/>
              <a:t>6/5/2023</a:t>
            </a:fld>
            <a:endParaRPr lang="en-US" dirty="0"/>
          </a:p>
        </p:txBody>
      </p:sp>
      <p:sp>
        <p:nvSpPr>
          <p:cNvPr id="5" name="Footer Placeholder 4">
            <a:extLst>
              <a:ext uri="{FF2B5EF4-FFF2-40B4-BE49-F238E27FC236}">
                <a16:creationId xmlns:a16="http://schemas.microsoft.com/office/drawing/2014/main" id="{93067500-12CE-C5FD-B763-38697AAE75C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9BBA1C-5FD8-19A0-47F5-B2910973F2B1}"/>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07233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BE634-7FE6-B7E0-9166-C327CA7A10E3}"/>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B608D9C-2AD2-EA07-B751-BDDAF264D2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4CA9FD5-A5F9-1C77-E38C-12A18347C9DD}"/>
              </a:ext>
            </a:extLst>
          </p:cNvPr>
          <p:cNvSpPr>
            <a:spLocks noGrp="1"/>
          </p:cNvSpPr>
          <p:nvPr>
            <p:ph type="dt" sz="half" idx="10"/>
          </p:nvPr>
        </p:nvSpPr>
        <p:spPr/>
        <p:txBody>
          <a:bodyPr/>
          <a:lstStyle/>
          <a:p>
            <a:fld id="{073ED0CC-082F-4160-86E5-0D6041F12778}" type="datetime1">
              <a:rPr lang="en-US" smtClean="0"/>
              <a:t>6/5/2023</a:t>
            </a:fld>
            <a:endParaRPr lang="en-US" dirty="0"/>
          </a:p>
        </p:txBody>
      </p:sp>
      <p:sp>
        <p:nvSpPr>
          <p:cNvPr id="5" name="Footer Placeholder 4">
            <a:extLst>
              <a:ext uri="{FF2B5EF4-FFF2-40B4-BE49-F238E27FC236}">
                <a16:creationId xmlns:a16="http://schemas.microsoft.com/office/drawing/2014/main" id="{6EF24CA8-A396-FD00-06B0-D0CE19B06A4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3903BEE-0866-C7CF-4DE3-026278CB4B5A}"/>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634455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16E915-3BD0-426E-99D2-D490A07B0AD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7EC57C95-3D92-C8C6-4AAF-A7A8C6994D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2F02021-A575-41DF-10EA-0C66F7C38E53}"/>
              </a:ext>
            </a:extLst>
          </p:cNvPr>
          <p:cNvSpPr>
            <a:spLocks noGrp="1"/>
          </p:cNvSpPr>
          <p:nvPr>
            <p:ph type="dt" sz="half" idx="10"/>
          </p:nvPr>
        </p:nvSpPr>
        <p:spPr/>
        <p:txBody>
          <a:bodyPr/>
          <a:lstStyle/>
          <a:p>
            <a:fld id="{073ED0CC-082F-4160-86E5-0D6041F12778}" type="datetime1">
              <a:rPr lang="en-US" smtClean="0"/>
              <a:t>6/5/2023</a:t>
            </a:fld>
            <a:endParaRPr lang="en-US" dirty="0"/>
          </a:p>
        </p:txBody>
      </p:sp>
      <p:sp>
        <p:nvSpPr>
          <p:cNvPr id="5" name="Footer Placeholder 4">
            <a:extLst>
              <a:ext uri="{FF2B5EF4-FFF2-40B4-BE49-F238E27FC236}">
                <a16:creationId xmlns:a16="http://schemas.microsoft.com/office/drawing/2014/main" id="{8A304739-DC17-2A0E-177A-2369865F069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392C203-E02D-9BF7-AA68-7820F6F3581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406060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2B07E4-CDF9-4C88-A2F3-04620E58224D}" type="datetimeFigureOut">
              <a:rPr lang="en-US" smtClean="0"/>
              <a:t>6/5/2023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1065268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3C2B07E4-CDF9-4C88-A2F3-04620E58224D}" type="datetimeFigureOut">
              <a:rPr lang="en-US" smtClean="0"/>
              <a:t>6/5/2023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6150884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2B07E4-CDF9-4C88-A2F3-04620E58224D}" type="datetimeFigureOut">
              <a:rPr lang="en-US" smtClean="0"/>
              <a:t>6/5/2023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9229161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2B07E4-CDF9-4C88-A2F3-04620E58224D}" type="datetimeFigureOut">
              <a:rPr lang="en-US" smtClean="0"/>
              <a:t>6/5/2023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9872176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2B07E4-CDF9-4C88-A2F3-04620E58224D}" type="datetimeFigureOut">
              <a:rPr lang="en-US" smtClean="0"/>
              <a:t>6/5/2023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9844508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3C2B07E4-CDF9-4C88-A2F3-04620E58224D}" type="datetimeFigureOut">
              <a:rPr lang="en-US" smtClean="0"/>
              <a:t>6/5/2023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6249512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C2B07E4-CDF9-4C88-A2F3-04620E58224D}" type="datetimeFigureOut">
              <a:rPr lang="en-US" smtClean="0"/>
              <a:t>6/5/2023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565624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3C2B07E4-CDF9-4C88-A2F3-04620E58224D}" type="datetimeFigureOut">
              <a:rPr lang="en-US" smtClean="0"/>
              <a:t>6/5/2023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754247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51789-1A4F-22AF-D3DD-BFD8C25024C9}"/>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3DBB322-7C20-6099-F80F-2FB95B64E8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0EFFCF1-A570-D4F7-0C4C-EA099A51F6C9}"/>
              </a:ext>
            </a:extLst>
          </p:cNvPr>
          <p:cNvSpPr>
            <a:spLocks noGrp="1"/>
          </p:cNvSpPr>
          <p:nvPr>
            <p:ph type="dt" sz="half" idx="10"/>
          </p:nvPr>
        </p:nvSpPr>
        <p:spPr/>
        <p:txBody>
          <a:bodyPr/>
          <a:lstStyle/>
          <a:p>
            <a:fld id="{73C55A3C-5767-4844-A0A3-83778C2E5409}" type="datetime1">
              <a:rPr lang="en-US" smtClean="0"/>
              <a:t>6/5/2023</a:t>
            </a:fld>
            <a:endParaRPr lang="en-US" dirty="0"/>
          </a:p>
        </p:txBody>
      </p:sp>
      <p:sp>
        <p:nvSpPr>
          <p:cNvPr id="5" name="Footer Placeholder 4">
            <a:extLst>
              <a:ext uri="{FF2B5EF4-FFF2-40B4-BE49-F238E27FC236}">
                <a16:creationId xmlns:a16="http://schemas.microsoft.com/office/drawing/2014/main" id="{ADA24868-8350-E9BE-5F91-04D672542A6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605D24-FAE3-DA28-B89E-3A4681EF728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102348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2B07E4-CDF9-4C88-A2F3-04620E58224D}" type="datetimeFigureOut">
              <a:rPr lang="en-US" smtClean="0"/>
              <a:t>6/5/2023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3935297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2B07E4-CDF9-4C88-A2F3-04620E58224D}" type="datetimeFigureOut">
              <a:rPr lang="en-US" smtClean="0"/>
              <a:pPr/>
              <a:t>6/5/2023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FE71E98-A417-4ECC-ACEB-C0490C20DB04}" type="slidenum">
              <a:rPr lang="en-US" smtClean="0"/>
              <a:pPr/>
              <a:t>‹#›</a:t>
            </a:fld>
            <a:endParaRPr lang="en-US"/>
          </a:p>
        </p:txBody>
      </p:sp>
    </p:spTree>
    <p:extLst>
      <p:ext uri="{BB962C8B-B14F-4D97-AF65-F5344CB8AC3E}">
        <p14:creationId xmlns:p14="http://schemas.microsoft.com/office/powerpoint/2010/main" val="41907375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C2B07E4-CDF9-4C88-A2F3-04620E58224D}" type="datetimeFigureOut">
              <a:rPr lang="en-US" smtClean="0"/>
              <a:pPr/>
              <a:t>6/5/2023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FE71E98-A417-4ECC-ACEB-C0490C20DB04}" type="slidenum">
              <a:rPr lang="en-US" smtClean="0"/>
              <a:pPr/>
              <a:t>‹#›</a:t>
            </a:fld>
            <a:endParaRPr lang="en-US"/>
          </a:p>
        </p:txBody>
      </p:sp>
    </p:spTree>
    <p:extLst>
      <p:ext uri="{BB962C8B-B14F-4D97-AF65-F5344CB8AC3E}">
        <p14:creationId xmlns:p14="http://schemas.microsoft.com/office/powerpoint/2010/main" val="28340567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C2B07E4-CDF9-4C88-A2F3-04620E58224D}" type="datetimeFigureOut">
              <a:rPr lang="en-US" smtClean="0"/>
              <a:pPr/>
              <a:t>6/5/2023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FE71E98-A417-4ECC-ACEB-C0490C20DB04}" type="slidenum">
              <a:rPr lang="en-US" smtClean="0"/>
              <a:pPr/>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3687950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2B07E4-CDF9-4C88-A2F3-04620E58224D}" type="datetimeFigureOut">
              <a:rPr lang="en-US" smtClean="0"/>
              <a:pPr/>
              <a:t>6/5/2023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FE71E98-A417-4ECC-ACEB-C0490C20DB04}" type="slidenum">
              <a:rPr lang="en-US" smtClean="0"/>
              <a:pPr/>
              <a:t>‹#›</a:t>
            </a:fld>
            <a:endParaRPr lang="en-US"/>
          </a:p>
        </p:txBody>
      </p:sp>
    </p:spTree>
    <p:extLst>
      <p:ext uri="{BB962C8B-B14F-4D97-AF65-F5344CB8AC3E}">
        <p14:creationId xmlns:p14="http://schemas.microsoft.com/office/powerpoint/2010/main" val="25259055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C2B07E4-CDF9-4C88-A2F3-04620E58224D}" type="datetimeFigureOut">
              <a:rPr lang="en-US" smtClean="0"/>
              <a:pPr/>
              <a:t>6/5/2023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FE71E98-A417-4ECC-ACEB-C0490C20DB04}" type="slidenum">
              <a:rPr lang="en-US" smtClean="0"/>
              <a:pPr/>
              <a:t>‹#›</a:t>
            </a:fld>
            <a:endParaRPr lang="en-US"/>
          </a:p>
        </p:txBody>
      </p:sp>
    </p:spTree>
    <p:extLst>
      <p:ext uri="{BB962C8B-B14F-4D97-AF65-F5344CB8AC3E}">
        <p14:creationId xmlns:p14="http://schemas.microsoft.com/office/powerpoint/2010/main" val="16283708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C2B07E4-CDF9-4C88-A2F3-04620E58224D}" type="datetimeFigureOut">
              <a:rPr lang="en-US" smtClean="0"/>
              <a:pPr/>
              <a:t>6/5/2023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FE71E98-A417-4ECC-ACEB-C0490C20DB04}" type="slidenum">
              <a:rPr lang="en-US" smtClean="0"/>
              <a:pPr/>
              <a:t>‹#›</a:t>
            </a:fld>
            <a:endParaRPr lang="en-US"/>
          </a:p>
        </p:txBody>
      </p:sp>
    </p:spTree>
    <p:extLst>
      <p:ext uri="{BB962C8B-B14F-4D97-AF65-F5344CB8AC3E}">
        <p14:creationId xmlns:p14="http://schemas.microsoft.com/office/powerpoint/2010/main" val="3483773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2B07E4-CDF9-4C88-A2F3-04620E58224D}" type="datetimeFigureOut">
              <a:rPr lang="en-US" smtClean="0"/>
              <a:t>6/5/2023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9791647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2B07E4-CDF9-4C88-A2F3-04620E58224D}" type="datetimeFigureOut">
              <a:rPr lang="en-US" smtClean="0"/>
              <a:t>6/5/2023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7481146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F59A3-8663-1B0D-4D74-7030EE04A7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955DD0BB-F4F5-C557-E912-24F5F68CA0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A81F7DC4-B1D2-74BF-350D-D8A767A5CA06}"/>
              </a:ext>
            </a:extLst>
          </p:cNvPr>
          <p:cNvSpPr>
            <a:spLocks noGrp="1"/>
          </p:cNvSpPr>
          <p:nvPr>
            <p:ph type="dt" sz="half" idx="10"/>
          </p:nvPr>
        </p:nvSpPr>
        <p:spPr/>
        <p:txBody>
          <a:bodyPr/>
          <a:lstStyle/>
          <a:p>
            <a:fld id="{465E414F-63E7-4F99-8617-23A29139978B}" type="datetimeFigureOut">
              <a:rPr lang="en-CA" smtClean="0"/>
              <a:t>2023-06-05</a:t>
            </a:fld>
            <a:endParaRPr lang="en-CA"/>
          </a:p>
        </p:txBody>
      </p:sp>
      <p:sp>
        <p:nvSpPr>
          <p:cNvPr id="5" name="Footer Placeholder 4">
            <a:extLst>
              <a:ext uri="{FF2B5EF4-FFF2-40B4-BE49-F238E27FC236}">
                <a16:creationId xmlns:a16="http://schemas.microsoft.com/office/drawing/2014/main" id="{A6510A09-49BD-F5F1-A8EA-B0386FB02F2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C5EB5AD-9CE5-A202-48E4-FB2286D1B885}"/>
              </a:ext>
            </a:extLst>
          </p:cNvPr>
          <p:cNvSpPr>
            <a:spLocks noGrp="1"/>
          </p:cNvSpPr>
          <p:nvPr>
            <p:ph type="sldNum" sz="quarter" idx="12"/>
          </p:nvPr>
        </p:nvSpPr>
        <p:spPr/>
        <p:txBody>
          <a:bodyPr/>
          <a:lstStyle/>
          <a:p>
            <a:fld id="{2D74E91E-C046-4430-8872-CABE999EBDB2}" type="slidenum">
              <a:rPr lang="en-CA" smtClean="0"/>
              <a:t>‹#›</a:t>
            </a:fld>
            <a:endParaRPr lang="en-CA"/>
          </a:p>
        </p:txBody>
      </p:sp>
    </p:spTree>
    <p:extLst>
      <p:ext uri="{BB962C8B-B14F-4D97-AF65-F5344CB8AC3E}">
        <p14:creationId xmlns:p14="http://schemas.microsoft.com/office/powerpoint/2010/main" val="1865679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96C03-A998-6368-DE07-52A0D06146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CF48ACEA-9650-D46B-D9E5-C2C0A8F730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E985B4-EE99-430F-8ACF-A548881E1671}"/>
              </a:ext>
            </a:extLst>
          </p:cNvPr>
          <p:cNvSpPr>
            <a:spLocks noGrp="1"/>
          </p:cNvSpPr>
          <p:nvPr>
            <p:ph type="dt" sz="half" idx="10"/>
          </p:nvPr>
        </p:nvSpPr>
        <p:spPr/>
        <p:txBody>
          <a:bodyPr/>
          <a:lstStyle/>
          <a:p>
            <a:fld id="{CAE507A8-A5CF-4D38-AB86-7EDDA87A85D4}" type="datetime1">
              <a:rPr lang="en-US" smtClean="0"/>
              <a:t>6/5/2023</a:t>
            </a:fld>
            <a:endParaRPr lang="en-US" dirty="0"/>
          </a:p>
        </p:txBody>
      </p:sp>
      <p:sp>
        <p:nvSpPr>
          <p:cNvPr id="5" name="Footer Placeholder 4">
            <a:extLst>
              <a:ext uri="{FF2B5EF4-FFF2-40B4-BE49-F238E27FC236}">
                <a16:creationId xmlns:a16="http://schemas.microsoft.com/office/drawing/2014/main" id="{4C586206-0602-E0FB-707D-C4AF277A619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21CDC20-9E71-CC99-BF78-8DCB746F082D}"/>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8707580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CE867-D3B7-2025-589F-261ACFEF410D}"/>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A95A765-762C-C44E-63D3-8EEDAC6B34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894659C-43BC-08CF-4E8D-76B7504DBD72}"/>
              </a:ext>
            </a:extLst>
          </p:cNvPr>
          <p:cNvSpPr>
            <a:spLocks noGrp="1"/>
          </p:cNvSpPr>
          <p:nvPr>
            <p:ph type="dt" sz="half" idx="10"/>
          </p:nvPr>
        </p:nvSpPr>
        <p:spPr/>
        <p:txBody>
          <a:bodyPr/>
          <a:lstStyle/>
          <a:p>
            <a:fld id="{465E414F-63E7-4F99-8617-23A29139978B}" type="datetimeFigureOut">
              <a:rPr lang="en-CA" smtClean="0"/>
              <a:t>2023-06-05</a:t>
            </a:fld>
            <a:endParaRPr lang="en-CA"/>
          </a:p>
        </p:txBody>
      </p:sp>
      <p:sp>
        <p:nvSpPr>
          <p:cNvPr id="5" name="Footer Placeholder 4">
            <a:extLst>
              <a:ext uri="{FF2B5EF4-FFF2-40B4-BE49-F238E27FC236}">
                <a16:creationId xmlns:a16="http://schemas.microsoft.com/office/drawing/2014/main" id="{286A105B-F524-6581-3608-1BD7C60E583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9D20D6B-B324-E69D-8E89-133E3FE650DB}"/>
              </a:ext>
            </a:extLst>
          </p:cNvPr>
          <p:cNvSpPr>
            <a:spLocks noGrp="1"/>
          </p:cNvSpPr>
          <p:nvPr>
            <p:ph type="sldNum" sz="quarter" idx="12"/>
          </p:nvPr>
        </p:nvSpPr>
        <p:spPr/>
        <p:txBody>
          <a:bodyPr/>
          <a:lstStyle/>
          <a:p>
            <a:fld id="{2D74E91E-C046-4430-8872-CABE999EBDB2}" type="slidenum">
              <a:rPr lang="en-CA" smtClean="0"/>
              <a:t>‹#›</a:t>
            </a:fld>
            <a:endParaRPr lang="en-CA"/>
          </a:p>
        </p:txBody>
      </p:sp>
    </p:spTree>
    <p:extLst>
      <p:ext uri="{BB962C8B-B14F-4D97-AF65-F5344CB8AC3E}">
        <p14:creationId xmlns:p14="http://schemas.microsoft.com/office/powerpoint/2010/main" val="18387793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19385-3869-9EDC-541F-F0562F983E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E6ECAEF2-3727-3F0E-EBAB-042DDFC906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C6D890-FC4E-D1CE-CA69-ED6F537BE237}"/>
              </a:ext>
            </a:extLst>
          </p:cNvPr>
          <p:cNvSpPr>
            <a:spLocks noGrp="1"/>
          </p:cNvSpPr>
          <p:nvPr>
            <p:ph type="dt" sz="half" idx="10"/>
          </p:nvPr>
        </p:nvSpPr>
        <p:spPr/>
        <p:txBody>
          <a:bodyPr/>
          <a:lstStyle/>
          <a:p>
            <a:fld id="{465E414F-63E7-4F99-8617-23A29139978B}" type="datetimeFigureOut">
              <a:rPr lang="en-CA" smtClean="0"/>
              <a:t>2023-06-05</a:t>
            </a:fld>
            <a:endParaRPr lang="en-CA"/>
          </a:p>
        </p:txBody>
      </p:sp>
      <p:sp>
        <p:nvSpPr>
          <p:cNvPr id="5" name="Footer Placeholder 4">
            <a:extLst>
              <a:ext uri="{FF2B5EF4-FFF2-40B4-BE49-F238E27FC236}">
                <a16:creationId xmlns:a16="http://schemas.microsoft.com/office/drawing/2014/main" id="{B2E7C969-4A4D-6542-6859-14217E67235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E1EFB59-0905-5B33-15BE-FB069D4790FD}"/>
              </a:ext>
            </a:extLst>
          </p:cNvPr>
          <p:cNvSpPr>
            <a:spLocks noGrp="1"/>
          </p:cNvSpPr>
          <p:nvPr>
            <p:ph type="sldNum" sz="quarter" idx="12"/>
          </p:nvPr>
        </p:nvSpPr>
        <p:spPr/>
        <p:txBody>
          <a:bodyPr/>
          <a:lstStyle/>
          <a:p>
            <a:fld id="{2D74E91E-C046-4430-8872-CABE999EBDB2}" type="slidenum">
              <a:rPr lang="en-CA" smtClean="0"/>
              <a:t>‹#›</a:t>
            </a:fld>
            <a:endParaRPr lang="en-CA"/>
          </a:p>
        </p:txBody>
      </p:sp>
    </p:spTree>
    <p:extLst>
      <p:ext uri="{BB962C8B-B14F-4D97-AF65-F5344CB8AC3E}">
        <p14:creationId xmlns:p14="http://schemas.microsoft.com/office/powerpoint/2010/main" val="23010348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70116-4E60-F55F-4491-5FE194CD98F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866A1DF-DF5E-40C1-21D8-00D5D18AC76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3FA34D1D-82B7-FBBF-7D2D-A6F153FCE36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AB4A9798-09BC-4355-899E-10A7F6111B45}"/>
              </a:ext>
            </a:extLst>
          </p:cNvPr>
          <p:cNvSpPr>
            <a:spLocks noGrp="1"/>
          </p:cNvSpPr>
          <p:nvPr>
            <p:ph type="dt" sz="half" idx="10"/>
          </p:nvPr>
        </p:nvSpPr>
        <p:spPr/>
        <p:txBody>
          <a:bodyPr/>
          <a:lstStyle/>
          <a:p>
            <a:fld id="{465E414F-63E7-4F99-8617-23A29139978B}" type="datetimeFigureOut">
              <a:rPr lang="en-CA" smtClean="0"/>
              <a:t>2023-06-05</a:t>
            </a:fld>
            <a:endParaRPr lang="en-CA"/>
          </a:p>
        </p:txBody>
      </p:sp>
      <p:sp>
        <p:nvSpPr>
          <p:cNvPr id="6" name="Footer Placeholder 5">
            <a:extLst>
              <a:ext uri="{FF2B5EF4-FFF2-40B4-BE49-F238E27FC236}">
                <a16:creationId xmlns:a16="http://schemas.microsoft.com/office/drawing/2014/main" id="{72199E06-851F-9AA2-6AED-CA772C55C5B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0CB59F2-FE80-3121-3A36-C7EA953167FC}"/>
              </a:ext>
            </a:extLst>
          </p:cNvPr>
          <p:cNvSpPr>
            <a:spLocks noGrp="1"/>
          </p:cNvSpPr>
          <p:nvPr>
            <p:ph type="sldNum" sz="quarter" idx="12"/>
          </p:nvPr>
        </p:nvSpPr>
        <p:spPr/>
        <p:txBody>
          <a:bodyPr/>
          <a:lstStyle/>
          <a:p>
            <a:fld id="{2D74E91E-C046-4430-8872-CABE999EBDB2}" type="slidenum">
              <a:rPr lang="en-CA" smtClean="0"/>
              <a:t>‹#›</a:t>
            </a:fld>
            <a:endParaRPr lang="en-CA"/>
          </a:p>
        </p:txBody>
      </p:sp>
    </p:spTree>
    <p:extLst>
      <p:ext uri="{BB962C8B-B14F-4D97-AF65-F5344CB8AC3E}">
        <p14:creationId xmlns:p14="http://schemas.microsoft.com/office/powerpoint/2010/main" val="38085860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016E9-7AE2-38DC-B3BF-5DFDFBED33BB}"/>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87F7CF5-9391-83DA-A42D-4D16B4E494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B06A42-B33F-53D9-C830-5252C2DFDD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0DBEF660-5309-96FE-89BE-02230F2FD4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806814-A289-4868-D106-E7D3CC3254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FDA7B180-5774-408B-4124-D02C06555296}"/>
              </a:ext>
            </a:extLst>
          </p:cNvPr>
          <p:cNvSpPr>
            <a:spLocks noGrp="1"/>
          </p:cNvSpPr>
          <p:nvPr>
            <p:ph type="dt" sz="half" idx="10"/>
          </p:nvPr>
        </p:nvSpPr>
        <p:spPr/>
        <p:txBody>
          <a:bodyPr/>
          <a:lstStyle/>
          <a:p>
            <a:fld id="{465E414F-63E7-4F99-8617-23A29139978B}" type="datetimeFigureOut">
              <a:rPr lang="en-CA" smtClean="0"/>
              <a:t>2023-06-05</a:t>
            </a:fld>
            <a:endParaRPr lang="en-CA"/>
          </a:p>
        </p:txBody>
      </p:sp>
      <p:sp>
        <p:nvSpPr>
          <p:cNvPr id="8" name="Footer Placeholder 7">
            <a:extLst>
              <a:ext uri="{FF2B5EF4-FFF2-40B4-BE49-F238E27FC236}">
                <a16:creationId xmlns:a16="http://schemas.microsoft.com/office/drawing/2014/main" id="{2F4C4517-C911-F0B7-332F-6C0386F8FE7E}"/>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686DBCA8-AB2F-AD30-5E39-6B6819337748}"/>
              </a:ext>
            </a:extLst>
          </p:cNvPr>
          <p:cNvSpPr>
            <a:spLocks noGrp="1"/>
          </p:cNvSpPr>
          <p:nvPr>
            <p:ph type="sldNum" sz="quarter" idx="12"/>
          </p:nvPr>
        </p:nvSpPr>
        <p:spPr/>
        <p:txBody>
          <a:bodyPr/>
          <a:lstStyle/>
          <a:p>
            <a:fld id="{2D74E91E-C046-4430-8872-CABE999EBDB2}" type="slidenum">
              <a:rPr lang="en-CA" smtClean="0"/>
              <a:t>‹#›</a:t>
            </a:fld>
            <a:endParaRPr lang="en-CA"/>
          </a:p>
        </p:txBody>
      </p:sp>
    </p:spTree>
    <p:extLst>
      <p:ext uri="{BB962C8B-B14F-4D97-AF65-F5344CB8AC3E}">
        <p14:creationId xmlns:p14="http://schemas.microsoft.com/office/powerpoint/2010/main" val="26798468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812ED-3401-EE5E-6E90-D728194DCE16}"/>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92FF3376-B2C0-FC53-06E9-93458DED0205}"/>
              </a:ext>
            </a:extLst>
          </p:cNvPr>
          <p:cNvSpPr>
            <a:spLocks noGrp="1"/>
          </p:cNvSpPr>
          <p:nvPr>
            <p:ph type="dt" sz="half" idx="10"/>
          </p:nvPr>
        </p:nvSpPr>
        <p:spPr/>
        <p:txBody>
          <a:bodyPr/>
          <a:lstStyle/>
          <a:p>
            <a:fld id="{465E414F-63E7-4F99-8617-23A29139978B}" type="datetimeFigureOut">
              <a:rPr lang="en-CA" smtClean="0"/>
              <a:t>2023-06-05</a:t>
            </a:fld>
            <a:endParaRPr lang="en-CA"/>
          </a:p>
        </p:txBody>
      </p:sp>
      <p:sp>
        <p:nvSpPr>
          <p:cNvPr id="4" name="Footer Placeholder 3">
            <a:extLst>
              <a:ext uri="{FF2B5EF4-FFF2-40B4-BE49-F238E27FC236}">
                <a16:creationId xmlns:a16="http://schemas.microsoft.com/office/drawing/2014/main" id="{2352DDD6-3370-8445-F149-105C02AF81B0}"/>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B600FBBE-9B5A-6BBD-7A25-77A57997E4C2}"/>
              </a:ext>
            </a:extLst>
          </p:cNvPr>
          <p:cNvSpPr>
            <a:spLocks noGrp="1"/>
          </p:cNvSpPr>
          <p:nvPr>
            <p:ph type="sldNum" sz="quarter" idx="12"/>
          </p:nvPr>
        </p:nvSpPr>
        <p:spPr/>
        <p:txBody>
          <a:bodyPr/>
          <a:lstStyle/>
          <a:p>
            <a:fld id="{2D74E91E-C046-4430-8872-CABE999EBDB2}" type="slidenum">
              <a:rPr lang="en-CA" smtClean="0"/>
              <a:t>‹#›</a:t>
            </a:fld>
            <a:endParaRPr lang="en-CA"/>
          </a:p>
        </p:txBody>
      </p:sp>
    </p:spTree>
    <p:extLst>
      <p:ext uri="{BB962C8B-B14F-4D97-AF65-F5344CB8AC3E}">
        <p14:creationId xmlns:p14="http://schemas.microsoft.com/office/powerpoint/2010/main" val="38743959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5D8E60-3EE7-A298-2CD2-1A81AFAE48F8}"/>
              </a:ext>
            </a:extLst>
          </p:cNvPr>
          <p:cNvSpPr>
            <a:spLocks noGrp="1"/>
          </p:cNvSpPr>
          <p:nvPr>
            <p:ph type="dt" sz="half" idx="10"/>
          </p:nvPr>
        </p:nvSpPr>
        <p:spPr/>
        <p:txBody>
          <a:bodyPr/>
          <a:lstStyle/>
          <a:p>
            <a:fld id="{465E414F-63E7-4F99-8617-23A29139978B}" type="datetimeFigureOut">
              <a:rPr lang="en-CA" smtClean="0"/>
              <a:t>2023-06-05</a:t>
            </a:fld>
            <a:endParaRPr lang="en-CA"/>
          </a:p>
        </p:txBody>
      </p:sp>
      <p:sp>
        <p:nvSpPr>
          <p:cNvPr id="3" name="Footer Placeholder 2">
            <a:extLst>
              <a:ext uri="{FF2B5EF4-FFF2-40B4-BE49-F238E27FC236}">
                <a16:creationId xmlns:a16="http://schemas.microsoft.com/office/drawing/2014/main" id="{B03CAF12-5647-E96F-3DB5-E079EA3FB0CF}"/>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49A0B346-BA2D-C17E-29E5-B355FBB8E619}"/>
              </a:ext>
            </a:extLst>
          </p:cNvPr>
          <p:cNvSpPr>
            <a:spLocks noGrp="1"/>
          </p:cNvSpPr>
          <p:nvPr>
            <p:ph type="sldNum" sz="quarter" idx="12"/>
          </p:nvPr>
        </p:nvSpPr>
        <p:spPr/>
        <p:txBody>
          <a:bodyPr/>
          <a:lstStyle/>
          <a:p>
            <a:fld id="{2D74E91E-C046-4430-8872-CABE999EBDB2}" type="slidenum">
              <a:rPr lang="en-CA" smtClean="0"/>
              <a:t>‹#›</a:t>
            </a:fld>
            <a:endParaRPr lang="en-CA"/>
          </a:p>
        </p:txBody>
      </p:sp>
    </p:spTree>
    <p:extLst>
      <p:ext uri="{BB962C8B-B14F-4D97-AF65-F5344CB8AC3E}">
        <p14:creationId xmlns:p14="http://schemas.microsoft.com/office/powerpoint/2010/main" val="113667750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36FAD-13A0-E7DF-7B0A-7BC7BEA306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E29743DD-6B58-FDB5-2D21-DDCB6F4933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86016AAB-D165-7694-49AE-B002B82CD0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FE77BD-BFCA-D9BD-082A-049486682443}"/>
              </a:ext>
            </a:extLst>
          </p:cNvPr>
          <p:cNvSpPr>
            <a:spLocks noGrp="1"/>
          </p:cNvSpPr>
          <p:nvPr>
            <p:ph type="dt" sz="half" idx="10"/>
          </p:nvPr>
        </p:nvSpPr>
        <p:spPr/>
        <p:txBody>
          <a:bodyPr/>
          <a:lstStyle/>
          <a:p>
            <a:fld id="{465E414F-63E7-4F99-8617-23A29139978B}" type="datetimeFigureOut">
              <a:rPr lang="en-CA" smtClean="0"/>
              <a:t>2023-06-05</a:t>
            </a:fld>
            <a:endParaRPr lang="en-CA"/>
          </a:p>
        </p:txBody>
      </p:sp>
      <p:sp>
        <p:nvSpPr>
          <p:cNvPr id="6" name="Footer Placeholder 5">
            <a:extLst>
              <a:ext uri="{FF2B5EF4-FFF2-40B4-BE49-F238E27FC236}">
                <a16:creationId xmlns:a16="http://schemas.microsoft.com/office/drawing/2014/main" id="{6B33F6FF-C1F6-1D41-E08C-04C63452B8D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28D534F-389A-DE92-F93F-16240DC7F207}"/>
              </a:ext>
            </a:extLst>
          </p:cNvPr>
          <p:cNvSpPr>
            <a:spLocks noGrp="1"/>
          </p:cNvSpPr>
          <p:nvPr>
            <p:ph type="sldNum" sz="quarter" idx="12"/>
          </p:nvPr>
        </p:nvSpPr>
        <p:spPr/>
        <p:txBody>
          <a:bodyPr/>
          <a:lstStyle/>
          <a:p>
            <a:fld id="{2D74E91E-C046-4430-8872-CABE999EBDB2}" type="slidenum">
              <a:rPr lang="en-CA" smtClean="0"/>
              <a:t>‹#›</a:t>
            </a:fld>
            <a:endParaRPr lang="en-CA"/>
          </a:p>
        </p:txBody>
      </p:sp>
    </p:spTree>
    <p:extLst>
      <p:ext uri="{BB962C8B-B14F-4D97-AF65-F5344CB8AC3E}">
        <p14:creationId xmlns:p14="http://schemas.microsoft.com/office/powerpoint/2010/main" val="3313628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21154-A50A-38E8-9990-CFAE2525C3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822052AD-CB95-AC5B-8746-9F4E698D2C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C9301FAE-6307-7386-AA26-08861A17BB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A137C2-C7BF-A55E-6666-78747DFCD5E7}"/>
              </a:ext>
            </a:extLst>
          </p:cNvPr>
          <p:cNvSpPr>
            <a:spLocks noGrp="1"/>
          </p:cNvSpPr>
          <p:nvPr>
            <p:ph type="dt" sz="half" idx="10"/>
          </p:nvPr>
        </p:nvSpPr>
        <p:spPr/>
        <p:txBody>
          <a:bodyPr/>
          <a:lstStyle/>
          <a:p>
            <a:fld id="{465E414F-63E7-4F99-8617-23A29139978B}" type="datetimeFigureOut">
              <a:rPr lang="en-CA" smtClean="0"/>
              <a:t>2023-06-05</a:t>
            </a:fld>
            <a:endParaRPr lang="en-CA"/>
          </a:p>
        </p:txBody>
      </p:sp>
      <p:sp>
        <p:nvSpPr>
          <p:cNvPr id="6" name="Footer Placeholder 5">
            <a:extLst>
              <a:ext uri="{FF2B5EF4-FFF2-40B4-BE49-F238E27FC236}">
                <a16:creationId xmlns:a16="http://schemas.microsoft.com/office/drawing/2014/main" id="{EA5F5491-D3B4-3CE7-FCC3-44385FC4055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4BDA105-2477-E30B-0DC0-35EFC1836E2C}"/>
              </a:ext>
            </a:extLst>
          </p:cNvPr>
          <p:cNvSpPr>
            <a:spLocks noGrp="1"/>
          </p:cNvSpPr>
          <p:nvPr>
            <p:ph type="sldNum" sz="quarter" idx="12"/>
          </p:nvPr>
        </p:nvSpPr>
        <p:spPr/>
        <p:txBody>
          <a:bodyPr/>
          <a:lstStyle/>
          <a:p>
            <a:fld id="{2D74E91E-C046-4430-8872-CABE999EBDB2}" type="slidenum">
              <a:rPr lang="en-CA" smtClean="0"/>
              <a:t>‹#›</a:t>
            </a:fld>
            <a:endParaRPr lang="en-CA"/>
          </a:p>
        </p:txBody>
      </p:sp>
    </p:spTree>
    <p:extLst>
      <p:ext uri="{BB962C8B-B14F-4D97-AF65-F5344CB8AC3E}">
        <p14:creationId xmlns:p14="http://schemas.microsoft.com/office/powerpoint/2010/main" val="274088057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401F1-8E2B-C25B-8CD4-532089110138}"/>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6B17D281-4997-0A68-C8C7-3E0234BBE7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61AC1EA-3D12-E91D-2A13-96E9F6744B04}"/>
              </a:ext>
            </a:extLst>
          </p:cNvPr>
          <p:cNvSpPr>
            <a:spLocks noGrp="1"/>
          </p:cNvSpPr>
          <p:nvPr>
            <p:ph type="dt" sz="half" idx="10"/>
          </p:nvPr>
        </p:nvSpPr>
        <p:spPr/>
        <p:txBody>
          <a:bodyPr/>
          <a:lstStyle/>
          <a:p>
            <a:fld id="{465E414F-63E7-4F99-8617-23A29139978B}" type="datetimeFigureOut">
              <a:rPr lang="en-CA" smtClean="0"/>
              <a:t>2023-06-05</a:t>
            </a:fld>
            <a:endParaRPr lang="en-CA"/>
          </a:p>
        </p:txBody>
      </p:sp>
      <p:sp>
        <p:nvSpPr>
          <p:cNvPr id="5" name="Footer Placeholder 4">
            <a:extLst>
              <a:ext uri="{FF2B5EF4-FFF2-40B4-BE49-F238E27FC236}">
                <a16:creationId xmlns:a16="http://schemas.microsoft.com/office/drawing/2014/main" id="{CA569FF2-5CD0-862B-785F-8882A73D153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A768E96-C703-0684-E83E-8ED5B5F4EAD9}"/>
              </a:ext>
            </a:extLst>
          </p:cNvPr>
          <p:cNvSpPr>
            <a:spLocks noGrp="1"/>
          </p:cNvSpPr>
          <p:nvPr>
            <p:ph type="sldNum" sz="quarter" idx="12"/>
          </p:nvPr>
        </p:nvSpPr>
        <p:spPr/>
        <p:txBody>
          <a:bodyPr/>
          <a:lstStyle/>
          <a:p>
            <a:fld id="{2D74E91E-C046-4430-8872-CABE999EBDB2}" type="slidenum">
              <a:rPr lang="en-CA" smtClean="0"/>
              <a:t>‹#›</a:t>
            </a:fld>
            <a:endParaRPr lang="en-CA"/>
          </a:p>
        </p:txBody>
      </p:sp>
    </p:spTree>
    <p:extLst>
      <p:ext uri="{BB962C8B-B14F-4D97-AF65-F5344CB8AC3E}">
        <p14:creationId xmlns:p14="http://schemas.microsoft.com/office/powerpoint/2010/main" val="113816629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D2CBF3-52C7-87F8-C1EF-CACEA5A5295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04AA690-CF77-EC18-BD69-4A465C6403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EA15DB2-C253-039C-43A9-9965692146AD}"/>
              </a:ext>
            </a:extLst>
          </p:cNvPr>
          <p:cNvSpPr>
            <a:spLocks noGrp="1"/>
          </p:cNvSpPr>
          <p:nvPr>
            <p:ph type="dt" sz="half" idx="10"/>
          </p:nvPr>
        </p:nvSpPr>
        <p:spPr/>
        <p:txBody>
          <a:bodyPr/>
          <a:lstStyle/>
          <a:p>
            <a:fld id="{465E414F-63E7-4F99-8617-23A29139978B}" type="datetimeFigureOut">
              <a:rPr lang="en-CA" smtClean="0"/>
              <a:t>2023-06-05</a:t>
            </a:fld>
            <a:endParaRPr lang="en-CA"/>
          </a:p>
        </p:txBody>
      </p:sp>
      <p:sp>
        <p:nvSpPr>
          <p:cNvPr id="5" name="Footer Placeholder 4">
            <a:extLst>
              <a:ext uri="{FF2B5EF4-FFF2-40B4-BE49-F238E27FC236}">
                <a16:creationId xmlns:a16="http://schemas.microsoft.com/office/drawing/2014/main" id="{56D14732-4725-4CED-EBE1-6CBBABA4001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87F8F7A-2BF6-069E-0631-CA5C10D00DA8}"/>
              </a:ext>
            </a:extLst>
          </p:cNvPr>
          <p:cNvSpPr>
            <a:spLocks noGrp="1"/>
          </p:cNvSpPr>
          <p:nvPr>
            <p:ph type="sldNum" sz="quarter" idx="12"/>
          </p:nvPr>
        </p:nvSpPr>
        <p:spPr/>
        <p:txBody>
          <a:bodyPr/>
          <a:lstStyle/>
          <a:p>
            <a:fld id="{2D74E91E-C046-4430-8872-CABE999EBDB2}" type="slidenum">
              <a:rPr lang="en-CA" smtClean="0"/>
              <a:t>‹#›</a:t>
            </a:fld>
            <a:endParaRPr lang="en-CA"/>
          </a:p>
        </p:txBody>
      </p:sp>
    </p:spTree>
    <p:extLst>
      <p:ext uri="{BB962C8B-B14F-4D97-AF65-F5344CB8AC3E}">
        <p14:creationId xmlns:p14="http://schemas.microsoft.com/office/powerpoint/2010/main" val="1899769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E0FCD-CDD7-7511-F480-D0258237F612}"/>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3861282-28B3-72C8-1535-66B59338E4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4A52B363-60A0-AE7D-BD31-86A2376126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77D6AFBE-56AA-3020-BB66-9FF1EBA0C84D}"/>
              </a:ext>
            </a:extLst>
          </p:cNvPr>
          <p:cNvSpPr>
            <a:spLocks noGrp="1"/>
          </p:cNvSpPr>
          <p:nvPr>
            <p:ph type="dt" sz="half" idx="10"/>
          </p:nvPr>
        </p:nvSpPr>
        <p:spPr/>
        <p:txBody>
          <a:bodyPr/>
          <a:lstStyle/>
          <a:p>
            <a:fld id="{BDFCD27C-8599-43EF-BA1D-14DDC1946E06}" type="datetime1">
              <a:rPr lang="en-US" smtClean="0"/>
              <a:t>6/5/2023</a:t>
            </a:fld>
            <a:endParaRPr lang="en-US" dirty="0"/>
          </a:p>
        </p:txBody>
      </p:sp>
      <p:sp>
        <p:nvSpPr>
          <p:cNvPr id="6" name="Footer Placeholder 5">
            <a:extLst>
              <a:ext uri="{FF2B5EF4-FFF2-40B4-BE49-F238E27FC236}">
                <a16:creationId xmlns:a16="http://schemas.microsoft.com/office/drawing/2014/main" id="{BC054FF5-7A59-7879-06BF-86511160A60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E78CB5E-AC99-206D-35B2-0674EC08ADC4}"/>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69393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2EA7947-E287-4738-8C82-07CE4F01EF03}" type="datetime2">
              <a:rPr lang="en-US" smtClean="0"/>
              <a:t>Monday, June 5, 2023</a:t>
            </a:fld>
            <a:endParaRPr lang="en-US" dirty="0"/>
          </a:p>
        </p:txBody>
      </p:sp>
      <p:sp>
        <p:nvSpPr>
          <p:cNvPr id="5" name="Footer Placeholder 4"/>
          <p:cNvSpPr>
            <a:spLocks noGrp="1"/>
          </p:cNvSpPr>
          <p:nvPr>
            <p:ph type="ftr" sz="quarter" idx="11"/>
          </p:nvPr>
        </p:nvSpPr>
        <p:spPr/>
        <p:txBody>
          <a:bodyPr/>
          <a:lstStyle/>
          <a:p>
            <a:r>
              <a:rPr lang="en-US"/>
              <a:t>Sample Footer</a:t>
            </a:r>
          </a:p>
        </p:txBody>
      </p:sp>
      <p:sp>
        <p:nvSpPr>
          <p:cNvPr id="6" name="Slide Number Placeholder 5"/>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40539601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6FE8C025-CD7A-4966-867E-81CF82B15267}" type="datetime2">
              <a:rPr lang="en-US" smtClean="0"/>
              <a:t>Monday, June 5, 2023</a:t>
            </a:fld>
            <a:endParaRPr lang="en-US"/>
          </a:p>
        </p:txBody>
      </p:sp>
      <p:sp>
        <p:nvSpPr>
          <p:cNvPr id="5" name="Footer Placeholder 4"/>
          <p:cNvSpPr>
            <a:spLocks noGrp="1"/>
          </p:cNvSpPr>
          <p:nvPr>
            <p:ph type="ftr" sz="quarter" idx="11"/>
          </p:nvPr>
        </p:nvSpPr>
        <p:spPr/>
        <p:txBody>
          <a:bodyPr/>
          <a:lstStyle/>
          <a:p>
            <a:r>
              <a:rPr lang="en-US"/>
              <a:t>Sample Footer</a:t>
            </a:r>
          </a:p>
        </p:txBody>
      </p:sp>
      <p:sp>
        <p:nvSpPr>
          <p:cNvPr id="6" name="Slide Number Placeholder 5"/>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37100638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809929-0719-4517-94D6-FDF7F99E70F6}" type="datetime2">
              <a:rPr lang="en-US" smtClean="0"/>
              <a:t>Monday, June 5, 2023</a:t>
            </a:fld>
            <a:endParaRPr lang="en-US"/>
          </a:p>
        </p:txBody>
      </p:sp>
      <p:sp>
        <p:nvSpPr>
          <p:cNvPr id="5" name="Footer Placeholder 4"/>
          <p:cNvSpPr>
            <a:spLocks noGrp="1"/>
          </p:cNvSpPr>
          <p:nvPr>
            <p:ph type="ftr" sz="quarter" idx="11"/>
          </p:nvPr>
        </p:nvSpPr>
        <p:spPr/>
        <p:txBody>
          <a:bodyPr/>
          <a:lstStyle/>
          <a:p>
            <a:r>
              <a:rPr lang="en-US"/>
              <a:t>Sample Footer</a:t>
            </a:r>
          </a:p>
        </p:txBody>
      </p:sp>
      <p:sp>
        <p:nvSpPr>
          <p:cNvPr id="6" name="Slide Number Placeholder 5"/>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8828560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0E95673-5512-4AAA-9AEB-E00C61EC65D5}" type="datetime2">
              <a:rPr lang="en-US" smtClean="0"/>
              <a:t>Monday, June 5, 2023</a:t>
            </a:fld>
            <a:endParaRPr lang="en-US"/>
          </a:p>
        </p:txBody>
      </p:sp>
      <p:sp>
        <p:nvSpPr>
          <p:cNvPr id="6" name="Footer Placeholder 5"/>
          <p:cNvSpPr>
            <a:spLocks noGrp="1"/>
          </p:cNvSpPr>
          <p:nvPr>
            <p:ph type="ftr" sz="quarter" idx="11"/>
          </p:nvPr>
        </p:nvSpPr>
        <p:spPr/>
        <p:txBody>
          <a:bodyPr/>
          <a:lstStyle/>
          <a:p>
            <a:r>
              <a:rPr lang="en-US"/>
              <a:t>Sample Footer</a:t>
            </a:r>
          </a:p>
        </p:txBody>
      </p:sp>
      <p:sp>
        <p:nvSpPr>
          <p:cNvPr id="7" name="Slide Number Placeholder 6"/>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782098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13138FA-2E87-4873-8BBA-13E447C9A99A}" type="datetime2">
              <a:rPr lang="en-US" smtClean="0"/>
              <a:t>Monday, June 5, 2023</a:t>
            </a:fld>
            <a:endParaRPr lang="en-US"/>
          </a:p>
        </p:txBody>
      </p:sp>
      <p:sp>
        <p:nvSpPr>
          <p:cNvPr id="8" name="Footer Placeholder 7"/>
          <p:cNvSpPr>
            <a:spLocks noGrp="1"/>
          </p:cNvSpPr>
          <p:nvPr>
            <p:ph type="ftr" sz="quarter" idx="11"/>
          </p:nvPr>
        </p:nvSpPr>
        <p:spPr/>
        <p:txBody>
          <a:bodyPr/>
          <a:lstStyle/>
          <a:p>
            <a:r>
              <a:rPr lang="en-US"/>
              <a:t>Sample Footer</a:t>
            </a:r>
          </a:p>
        </p:txBody>
      </p:sp>
      <p:sp>
        <p:nvSpPr>
          <p:cNvPr id="9" name="Slide Number Placeholder 8"/>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53395848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D75BB40A-97BD-4BFB-B639-0BFF95FDE8B7}" type="datetime2">
              <a:rPr lang="en-US" smtClean="0"/>
              <a:t>Monday, June 5, 2023</a:t>
            </a:fld>
            <a:endParaRPr lang="en-US"/>
          </a:p>
        </p:txBody>
      </p:sp>
      <p:sp>
        <p:nvSpPr>
          <p:cNvPr id="5" name="Footer Placeholder 3"/>
          <p:cNvSpPr>
            <a:spLocks noGrp="1"/>
          </p:cNvSpPr>
          <p:nvPr>
            <p:ph type="ftr" sz="quarter" idx="11"/>
          </p:nvPr>
        </p:nvSpPr>
        <p:spPr/>
        <p:txBody>
          <a:bodyPr/>
          <a:lstStyle/>
          <a:p>
            <a:r>
              <a:rPr lang="en-US"/>
              <a:t>Sample Footer</a:t>
            </a:r>
          </a:p>
        </p:txBody>
      </p:sp>
      <p:sp>
        <p:nvSpPr>
          <p:cNvPr id="6" name="Slide Number Placeholder 4"/>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43578996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EE9E0E3-ECF6-4CFE-8698-AEFEBCECC3C0}" type="datetime2">
              <a:rPr lang="en-US" smtClean="0"/>
              <a:t>Monday, June 5, 2023</a:t>
            </a:fld>
            <a:endParaRPr lang="en-US"/>
          </a:p>
        </p:txBody>
      </p:sp>
      <p:sp>
        <p:nvSpPr>
          <p:cNvPr id="5" name="Footer Placeholder 2"/>
          <p:cNvSpPr>
            <a:spLocks noGrp="1"/>
          </p:cNvSpPr>
          <p:nvPr>
            <p:ph type="ftr" sz="quarter" idx="11"/>
          </p:nvPr>
        </p:nvSpPr>
        <p:spPr/>
        <p:txBody>
          <a:bodyPr/>
          <a:lstStyle/>
          <a:p>
            <a:r>
              <a:rPr lang="en-US"/>
              <a:t>Sample Footer</a:t>
            </a:r>
          </a:p>
        </p:txBody>
      </p:sp>
      <p:sp>
        <p:nvSpPr>
          <p:cNvPr id="6" name="Slide Number Placeholder 3"/>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4196989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251462FC-960E-4740-921F-B36862979F21}" type="datetime2">
              <a:rPr lang="en-US" smtClean="0"/>
              <a:t>Monday, June 5, 2023</a:t>
            </a:fld>
            <a:endParaRPr lang="en-US"/>
          </a:p>
        </p:txBody>
      </p:sp>
      <p:sp>
        <p:nvSpPr>
          <p:cNvPr id="5" name="Footer Placeholder 5"/>
          <p:cNvSpPr>
            <a:spLocks noGrp="1"/>
          </p:cNvSpPr>
          <p:nvPr>
            <p:ph type="ftr" sz="quarter" idx="11"/>
          </p:nvPr>
        </p:nvSpPr>
        <p:spPr/>
        <p:txBody>
          <a:bodyPr/>
          <a:lstStyle/>
          <a:p>
            <a:r>
              <a:rPr lang="en-US"/>
              <a:t>Sample Footer</a:t>
            </a:r>
          </a:p>
        </p:txBody>
      </p:sp>
      <p:sp>
        <p:nvSpPr>
          <p:cNvPr id="6" name="Slide Number Placeholder 6"/>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1163154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50BC9E2-CB44-4C05-9BB5-496C18A241E0}" type="datetime2">
              <a:rPr lang="en-US" smtClean="0"/>
              <a:t>Monday, June 5, 2023</a:t>
            </a:fld>
            <a:endParaRPr lang="en-US"/>
          </a:p>
        </p:txBody>
      </p:sp>
      <p:sp>
        <p:nvSpPr>
          <p:cNvPr id="6" name="Footer Placeholder 5"/>
          <p:cNvSpPr>
            <a:spLocks noGrp="1"/>
          </p:cNvSpPr>
          <p:nvPr>
            <p:ph type="ftr" sz="quarter" idx="11"/>
          </p:nvPr>
        </p:nvSpPr>
        <p:spPr/>
        <p:txBody>
          <a:bodyPr/>
          <a:lstStyle/>
          <a:p>
            <a:r>
              <a:rPr lang="en-US"/>
              <a:t>Sample Footer</a:t>
            </a:r>
          </a:p>
        </p:txBody>
      </p:sp>
      <p:sp>
        <p:nvSpPr>
          <p:cNvPr id="7" name="Slide Number Placeholder 6"/>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0366656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6CB39B-5F4C-4A7E-9BE3-AAFD45576D16}" type="datetime2">
              <a:rPr lang="en-US" smtClean="0"/>
              <a:t>Monday, June 5, 2023</a:t>
            </a:fld>
            <a:endParaRPr lang="en-US" dirty="0"/>
          </a:p>
        </p:txBody>
      </p:sp>
      <p:sp>
        <p:nvSpPr>
          <p:cNvPr id="6" name="Footer Placeholder 5"/>
          <p:cNvSpPr>
            <a:spLocks noGrp="1"/>
          </p:cNvSpPr>
          <p:nvPr>
            <p:ph type="ftr" sz="quarter" idx="11"/>
          </p:nvPr>
        </p:nvSpPr>
        <p:spPr/>
        <p:txBody>
          <a:bodyPr/>
          <a:lstStyle/>
          <a:p>
            <a:r>
              <a:rPr lang="en-US"/>
              <a:t>Sample Footer</a:t>
            </a:r>
            <a:endParaRPr lang="en-US" dirty="0"/>
          </a:p>
        </p:txBody>
      </p:sp>
      <p:sp>
        <p:nvSpPr>
          <p:cNvPr id="7" name="Slide Number Placeholder 6"/>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130486565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71661-E482-F1A2-F352-507312BB0846}"/>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82C60A0B-EE55-8574-CFD3-C4BE3AFB95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9146E8-901F-D284-A7DB-563C2AADCE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219520E4-AD40-A5CC-DEED-CF0E11B006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71B682-DCB4-72E0-5021-7319F9862F4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58AD0FC1-3263-A029-F938-61550CAB3D37}"/>
              </a:ext>
            </a:extLst>
          </p:cNvPr>
          <p:cNvSpPr>
            <a:spLocks noGrp="1"/>
          </p:cNvSpPr>
          <p:nvPr>
            <p:ph type="dt" sz="half" idx="10"/>
          </p:nvPr>
        </p:nvSpPr>
        <p:spPr/>
        <p:txBody>
          <a:bodyPr/>
          <a:lstStyle/>
          <a:p>
            <a:fld id="{49343D99-809A-49C0-96E5-4250D0B498EE}" type="datetime1">
              <a:rPr lang="en-US" smtClean="0"/>
              <a:t>6/5/2023</a:t>
            </a:fld>
            <a:endParaRPr lang="en-US" dirty="0"/>
          </a:p>
        </p:txBody>
      </p:sp>
      <p:sp>
        <p:nvSpPr>
          <p:cNvPr id="8" name="Footer Placeholder 7">
            <a:extLst>
              <a:ext uri="{FF2B5EF4-FFF2-40B4-BE49-F238E27FC236}">
                <a16:creationId xmlns:a16="http://schemas.microsoft.com/office/drawing/2014/main" id="{8EA7B805-3F63-74B3-07F8-FB9A10FE318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957D4A8-EBED-C9B9-C0DC-3C44F826727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060450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46CB39B-5F4C-4A7E-9BE3-AAFD45576D16}" type="datetime2">
              <a:rPr lang="en-US" smtClean="0"/>
              <a:t>Monday, June 5, 2023</a:t>
            </a:fld>
            <a:endParaRPr lang="en-US" dirty="0"/>
          </a:p>
        </p:txBody>
      </p:sp>
      <p:sp>
        <p:nvSpPr>
          <p:cNvPr id="5" name="Footer Placeholder 4"/>
          <p:cNvSpPr>
            <a:spLocks noGrp="1"/>
          </p:cNvSpPr>
          <p:nvPr>
            <p:ph type="ftr" sz="quarter" idx="11"/>
          </p:nvPr>
        </p:nvSpPr>
        <p:spPr/>
        <p:txBody>
          <a:bodyPr/>
          <a:lstStyle/>
          <a:p>
            <a:r>
              <a:rPr lang="en-US"/>
              <a:t>Sample Footer</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3888706568"/>
      </p:ext>
    </p:extLst>
  </p:cSld>
  <p:clrMapOvr>
    <a:masterClrMapping/>
  </p:clrMapOvr>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46CB39B-5F4C-4A7E-9BE3-AAFD45576D16}" type="datetime2">
              <a:rPr lang="en-US" smtClean="0"/>
              <a:t>Monday, June 5, 2023</a:t>
            </a:fld>
            <a:endParaRPr lang="en-US" dirty="0"/>
          </a:p>
        </p:txBody>
      </p:sp>
      <p:sp>
        <p:nvSpPr>
          <p:cNvPr id="5" name="Footer Placeholder 4"/>
          <p:cNvSpPr>
            <a:spLocks noGrp="1"/>
          </p:cNvSpPr>
          <p:nvPr>
            <p:ph type="ftr" sz="quarter" idx="11"/>
          </p:nvPr>
        </p:nvSpPr>
        <p:spPr/>
        <p:txBody>
          <a:bodyPr/>
          <a:lstStyle/>
          <a:p>
            <a:r>
              <a:rPr lang="en-US"/>
              <a:t>Sample Footer</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189504870"/>
      </p:ext>
    </p:extLst>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6CB39B-5F4C-4A7E-9BE3-AAFD45576D16}" type="datetime2">
              <a:rPr lang="en-US" smtClean="0"/>
              <a:t>Monday, June 5, 2023</a:t>
            </a:fld>
            <a:endParaRPr lang="en-US" dirty="0"/>
          </a:p>
        </p:txBody>
      </p:sp>
      <p:sp>
        <p:nvSpPr>
          <p:cNvPr id="5" name="Footer Placeholder 4"/>
          <p:cNvSpPr>
            <a:spLocks noGrp="1"/>
          </p:cNvSpPr>
          <p:nvPr>
            <p:ph type="ftr" sz="quarter" idx="11"/>
          </p:nvPr>
        </p:nvSpPr>
        <p:spPr/>
        <p:txBody>
          <a:bodyPr/>
          <a:lstStyle/>
          <a:p>
            <a:r>
              <a:rPr lang="en-US"/>
              <a:t>Sample Footer</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1021599702"/>
      </p:ext>
    </p:extLst>
  </p:cSld>
  <p:clrMapOvr>
    <a:masterClrMapping/>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46CB39B-5F4C-4A7E-9BE3-AAFD45576D16}" type="datetime2">
              <a:rPr lang="en-US" smtClean="0"/>
              <a:t>Monday, June 5, 2023</a:t>
            </a:fld>
            <a:endParaRPr lang="en-US" dirty="0"/>
          </a:p>
        </p:txBody>
      </p:sp>
      <p:sp>
        <p:nvSpPr>
          <p:cNvPr id="4" name="Footer Placeholder 4"/>
          <p:cNvSpPr>
            <a:spLocks noGrp="1"/>
          </p:cNvSpPr>
          <p:nvPr>
            <p:ph type="ftr" sz="quarter" idx="11"/>
          </p:nvPr>
        </p:nvSpPr>
        <p:spPr/>
        <p:txBody>
          <a:bodyPr/>
          <a:lstStyle/>
          <a:p>
            <a:r>
              <a:rPr lang="en-US"/>
              <a:t>Sample Footer</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451085160"/>
      </p:ext>
    </p:extLst>
  </p:cSld>
  <p:clrMapOvr>
    <a:masterClrMapping/>
  </p:clrMapOvr>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46CB39B-5F4C-4A7E-9BE3-AAFD45576D16}" type="datetime2">
              <a:rPr lang="en-US" smtClean="0"/>
              <a:t>Monday, June 5, 2023</a:t>
            </a:fld>
            <a:endParaRPr lang="en-US" dirty="0"/>
          </a:p>
        </p:txBody>
      </p:sp>
      <p:sp>
        <p:nvSpPr>
          <p:cNvPr id="4" name="Footer Placeholder 4"/>
          <p:cNvSpPr>
            <a:spLocks noGrp="1"/>
          </p:cNvSpPr>
          <p:nvPr>
            <p:ph type="ftr" sz="quarter" idx="11"/>
          </p:nvPr>
        </p:nvSpPr>
        <p:spPr/>
        <p:txBody>
          <a:bodyPr/>
          <a:lstStyle/>
          <a:p>
            <a:r>
              <a:rPr lang="en-US"/>
              <a:t>Sample Footer</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3810473341"/>
      </p:ext>
    </p:extLst>
  </p:cSld>
  <p:clrMapOvr>
    <a:masterClrMapping/>
  </p:clrMapOvr>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2EBD84-71F4-4271-8C46-0D47C0A9B12E}" type="datetime2">
              <a:rPr lang="en-US" smtClean="0"/>
              <a:t>Monday, June 5, 2023</a:t>
            </a:fld>
            <a:endParaRPr lang="en-US"/>
          </a:p>
        </p:txBody>
      </p:sp>
      <p:sp>
        <p:nvSpPr>
          <p:cNvPr id="5" name="Footer Placeholder 4"/>
          <p:cNvSpPr>
            <a:spLocks noGrp="1"/>
          </p:cNvSpPr>
          <p:nvPr>
            <p:ph type="ftr" sz="quarter" idx="11"/>
          </p:nvPr>
        </p:nvSpPr>
        <p:spPr/>
        <p:txBody>
          <a:bodyPr/>
          <a:lstStyle/>
          <a:p>
            <a:r>
              <a:rPr lang="en-US"/>
              <a:t>Sample Footer</a:t>
            </a:r>
          </a:p>
        </p:txBody>
      </p:sp>
      <p:sp>
        <p:nvSpPr>
          <p:cNvPr id="6" name="Slide Number Placeholder 5"/>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57356629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AE0CE1-F450-4107-B2CB-17B18F8A3F4A}" type="datetime2">
              <a:rPr lang="en-US" smtClean="0"/>
              <a:t>Monday, June 5, 2023</a:t>
            </a:fld>
            <a:endParaRPr lang="en-US"/>
          </a:p>
        </p:txBody>
      </p:sp>
      <p:sp>
        <p:nvSpPr>
          <p:cNvPr id="5" name="Footer Placeholder 4"/>
          <p:cNvSpPr>
            <a:spLocks noGrp="1"/>
          </p:cNvSpPr>
          <p:nvPr>
            <p:ph type="ftr" sz="quarter" idx="11"/>
          </p:nvPr>
        </p:nvSpPr>
        <p:spPr/>
        <p:txBody>
          <a:bodyPr/>
          <a:lstStyle/>
          <a:p>
            <a:r>
              <a:rPr lang="en-US"/>
              <a:t>Sample Footer</a:t>
            </a:r>
          </a:p>
        </p:txBody>
      </p:sp>
      <p:sp>
        <p:nvSpPr>
          <p:cNvPr id="6" name="Slide Number Placeholder 5"/>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281885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603B6-08D2-F7D9-3DE5-3354F5853F14}"/>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E462AF63-E90A-4B5C-CE07-04C23BA7C223}"/>
              </a:ext>
            </a:extLst>
          </p:cNvPr>
          <p:cNvSpPr>
            <a:spLocks noGrp="1"/>
          </p:cNvSpPr>
          <p:nvPr>
            <p:ph type="dt" sz="half" idx="10"/>
          </p:nvPr>
        </p:nvSpPr>
        <p:spPr/>
        <p:txBody>
          <a:bodyPr/>
          <a:lstStyle/>
          <a:p>
            <a:fld id="{A143DE9B-B678-4EFB-BB7D-A4370204A0B0}" type="datetime1">
              <a:rPr lang="en-US" smtClean="0"/>
              <a:t>6/5/2023</a:t>
            </a:fld>
            <a:endParaRPr lang="en-US" dirty="0"/>
          </a:p>
        </p:txBody>
      </p:sp>
      <p:sp>
        <p:nvSpPr>
          <p:cNvPr id="4" name="Footer Placeholder 3">
            <a:extLst>
              <a:ext uri="{FF2B5EF4-FFF2-40B4-BE49-F238E27FC236}">
                <a16:creationId xmlns:a16="http://schemas.microsoft.com/office/drawing/2014/main" id="{ED1C40DD-E16D-12E0-91CB-AFA01E29EA4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C6A9212-6D1E-1C71-9F47-CAEB5BEBA97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2125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4E28F3-CE42-65EC-DA07-83CEBB57845E}"/>
              </a:ext>
            </a:extLst>
          </p:cNvPr>
          <p:cNvSpPr>
            <a:spLocks noGrp="1"/>
          </p:cNvSpPr>
          <p:nvPr>
            <p:ph type="dt" sz="half" idx="10"/>
          </p:nvPr>
        </p:nvSpPr>
        <p:spPr/>
        <p:txBody>
          <a:bodyPr/>
          <a:lstStyle/>
          <a:p>
            <a:fld id="{E68812DA-F765-4142-A6A3-A8ED7235E082}" type="datetime1">
              <a:rPr lang="en-US" smtClean="0"/>
              <a:t>6/5/2023</a:t>
            </a:fld>
            <a:endParaRPr lang="en-US" dirty="0"/>
          </a:p>
        </p:txBody>
      </p:sp>
      <p:sp>
        <p:nvSpPr>
          <p:cNvPr id="3" name="Footer Placeholder 2">
            <a:extLst>
              <a:ext uri="{FF2B5EF4-FFF2-40B4-BE49-F238E27FC236}">
                <a16:creationId xmlns:a16="http://schemas.microsoft.com/office/drawing/2014/main" id="{B517FF89-1E45-2913-AA5B-7BFA83791AA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24AAB86-8ECA-E473-AD1B-B5CAD9E1BBDB}"/>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4928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D8729-4C32-74A2-0BCF-78B8F663C5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A90D5845-341A-622B-CF70-7B0AB85FDC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2C4640F8-E7AF-51C0-3EC6-16D779AF15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27FEF3-276F-9C56-6E74-8E08C78F07A6}"/>
              </a:ext>
            </a:extLst>
          </p:cNvPr>
          <p:cNvSpPr>
            <a:spLocks noGrp="1"/>
          </p:cNvSpPr>
          <p:nvPr>
            <p:ph type="dt" sz="half" idx="10"/>
          </p:nvPr>
        </p:nvSpPr>
        <p:spPr/>
        <p:txBody>
          <a:bodyPr/>
          <a:lstStyle/>
          <a:p>
            <a:fld id="{3E0277FD-7DE6-41D4-930D-AC99F5AFE54E}" type="datetime1">
              <a:rPr lang="en-US" smtClean="0"/>
              <a:t>6/5/2023</a:t>
            </a:fld>
            <a:endParaRPr lang="en-US" dirty="0"/>
          </a:p>
        </p:txBody>
      </p:sp>
      <p:sp>
        <p:nvSpPr>
          <p:cNvPr id="6" name="Footer Placeholder 5">
            <a:extLst>
              <a:ext uri="{FF2B5EF4-FFF2-40B4-BE49-F238E27FC236}">
                <a16:creationId xmlns:a16="http://schemas.microsoft.com/office/drawing/2014/main" id="{04A1072F-0E8F-2B31-F08C-BD9D671440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08B136-57C6-86CF-648F-8A9E62F4FF82}"/>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211671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0B437-D977-B547-BB06-7B76B14341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66E8EC5E-1E2A-A248-FCB3-5A91162004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B9C904AC-F406-48D1-9136-0D577A8F76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BB433B-6766-CD4F-8807-62F7A0670B80}"/>
              </a:ext>
            </a:extLst>
          </p:cNvPr>
          <p:cNvSpPr>
            <a:spLocks noGrp="1"/>
          </p:cNvSpPr>
          <p:nvPr>
            <p:ph type="dt" sz="half" idx="10"/>
          </p:nvPr>
        </p:nvSpPr>
        <p:spPr/>
        <p:txBody>
          <a:bodyPr/>
          <a:lstStyle/>
          <a:p>
            <a:fld id="{9EA15526-7079-4B7B-987C-1B5FAE11A0FF}" type="datetime1">
              <a:rPr lang="en-US" smtClean="0"/>
              <a:t>6/5/2023</a:t>
            </a:fld>
            <a:endParaRPr lang="en-US" dirty="0"/>
          </a:p>
        </p:txBody>
      </p:sp>
      <p:sp>
        <p:nvSpPr>
          <p:cNvPr id="6" name="Footer Placeholder 5">
            <a:extLst>
              <a:ext uri="{FF2B5EF4-FFF2-40B4-BE49-F238E27FC236}">
                <a16:creationId xmlns:a16="http://schemas.microsoft.com/office/drawing/2014/main" id="{3A6FB85E-2D15-F1A7-9D11-EF5842F9B91B}"/>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E700BB0E-D812-74C7-9D5E-3E7F33E2571E}"/>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534161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image" Target="../media/image4.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theme" Target="../theme/theme4.xml"/><Relationship Id="rId3" Type="http://schemas.openxmlformats.org/officeDocument/2006/relationships/slideLayout" Target="../slideLayouts/slideLayout42.xml"/><Relationship Id="rId21" Type="http://schemas.openxmlformats.org/officeDocument/2006/relationships/image" Target="../media/image4.png"/><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image" Target="../media/image3.png"/><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image" Target="../media/image2.png"/><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179642-9BCC-03B6-2269-BF664C0CA3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BBE73478-F73D-2DAF-A7F1-CC19A2637D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50476CD-AFBC-C6C7-B277-ECE6ECD119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3ED0CC-082F-4160-86E5-0D6041F12778}" type="datetime1">
              <a:rPr lang="en-US" smtClean="0"/>
              <a:t>6/5/2023</a:t>
            </a:fld>
            <a:endParaRPr lang="en-US" dirty="0"/>
          </a:p>
        </p:txBody>
      </p:sp>
      <p:sp>
        <p:nvSpPr>
          <p:cNvPr id="5" name="Footer Placeholder 4">
            <a:extLst>
              <a:ext uri="{FF2B5EF4-FFF2-40B4-BE49-F238E27FC236}">
                <a16:creationId xmlns:a16="http://schemas.microsoft.com/office/drawing/2014/main" id="{1E558BCE-D609-F856-06F6-C9BDC973B6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06411B6-0266-4752-5916-A9659CB73B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224109448"/>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3C2B07E4-CDF9-4C88-A2F3-04620E58224D}" type="datetimeFigureOut">
              <a:rPr lang="en-US" smtClean="0"/>
              <a:pPr/>
              <a:t>6/5/2023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EFE71E98-A417-4ECC-ACEB-C0490C20DB04}" type="slidenum">
              <a:rPr lang="en-US" smtClean="0"/>
              <a:pPr/>
              <a:t>‹#›</a:t>
            </a:fld>
            <a:endParaRPr lang="en-US"/>
          </a:p>
        </p:txBody>
      </p:sp>
    </p:spTree>
    <p:extLst>
      <p:ext uri="{BB962C8B-B14F-4D97-AF65-F5344CB8AC3E}">
        <p14:creationId xmlns:p14="http://schemas.microsoft.com/office/powerpoint/2010/main" val="623947504"/>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67FDF8-8E0D-1000-02E6-AEFE81AE1F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4D86D3DA-51B2-341D-C1AF-D9F85933D7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293D38E-35A5-6186-4664-29FB8D23BE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5E414F-63E7-4F99-8617-23A29139978B}" type="datetimeFigureOut">
              <a:rPr lang="en-CA" smtClean="0"/>
              <a:t>2023-06-05</a:t>
            </a:fld>
            <a:endParaRPr lang="en-CA"/>
          </a:p>
        </p:txBody>
      </p:sp>
      <p:sp>
        <p:nvSpPr>
          <p:cNvPr id="5" name="Footer Placeholder 4">
            <a:extLst>
              <a:ext uri="{FF2B5EF4-FFF2-40B4-BE49-F238E27FC236}">
                <a16:creationId xmlns:a16="http://schemas.microsoft.com/office/drawing/2014/main" id="{C1DCCBA4-781B-7116-C4A8-7F0A83293D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827B12C0-8523-F5B8-D5C8-D55823FEB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74E91E-C046-4430-8872-CABE999EBDB2}" type="slidenum">
              <a:rPr lang="en-CA" smtClean="0"/>
              <a:t>‹#›</a:t>
            </a:fld>
            <a:endParaRPr lang="en-CA"/>
          </a:p>
        </p:txBody>
      </p:sp>
    </p:spTree>
    <p:extLst>
      <p:ext uri="{BB962C8B-B14F-4D97-AF65-F5344CB8AC3E}">
        <p14:creationId xmlns:p14="http://schemas.microsoft.com/office/powerpoint/2010/main" val="3416056313"/>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246CB39B-5F4C-4A7E-9BE3-AAFD45576D16}" type="datetime2">
              <a:rPr lang="en-US" smtClean="0"/>
              <a:t>Monday, June 5, 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a:t>Sample Footer</a:t>
            </a:r>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476149207"/>
      </p:ext>
    </p:extLst>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14.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3" Type="http://schemas.openxmlformats.org/officeDocument/2006/relationships/hyperlink" Target="https://www.pressenza.com/2019/08/universal-basic-income-fixes-the-housing-market/" TargetMode="External"/><Relationship Id="rId2" Type="http://schemas.openxmlformats.org/officeDocument/2006/relationships/image" Target="../media/image7.jpg"/><Relationship Id="rId1" Type="http://schemas.openxmlformats.org/officeDocument/2006/relationships/slideLayout" Target="../slideLayouts/slideLayout13.xml"/><Relationship Id="rId4" Type="http://schemas.openxmlformats.org/officeDocument/2006/relationships/hyperlink" Target="https://creativecommons.org/licenses/by/3.0/"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image" Target="../media/image24.png"/><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3" Type="http://schemas.openxmlformats.org/officeDocument/2006/relationships/hyperlink" Target="https://www150.statcan.gc.ca/t1/tbl1/en/cv.action?pid=4610006201" TargetMode="External"/><Relationship Id="rId2" Type="http://schemas.openxmlformats.org/officeDocument/2006/relationships/image" Target="../media/image8.png"/><Relationship Id="rId1" Type="http://schemas.openxmlformats.org/officeDocument/2006/relationships/slideLayout" Target="../slideLayouts/slideLayout29.xml"/><Relationship Id="rId5" Type="http://schemas.openxmlformats.org/officeDocument/2006/relationships/hyperlink" Target="https://www.fridman.ca/2018/04/24/living-canada-without-status/" TargetMode="External"/><Relationship Id="rId4" Type="http://schemas.openxmlformats.org/officeDocument/2006/relationships/hyperlink" Target="https://www.thestar.com/vancouver/2019/05/28/government-policies-weigh-on-declining-bc-housing-market-report-says.html"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3" descr="Wooden blocks stacked to create a bar graph">
            <a:extLst>
              <a:ext uri="{FF2B5EF4-FFF2-40B4-BE49-F238E27FC236}">
                <a16:creationId xmlns:a16="http://schemas.microsoft.com/office/drawing/2014/main" id="{8073BFE6-C5FE-E8BA-2FA2-229593FCBD1B}"/>
              </a:ext>
            </a:extLst>
          </p:cNvPr>
          <p:cNvPicPr>
            <a:picLocks noChangeAspect="1"/>
          </p:cNvPicPr>
          <p:nvPr/>
        </p:nvPicPr>
        <p:blipFill rotWithShape="1">
          <a:blip r:embed="rId2">
            <a:alphaModFix/>
          </a:blip>
          <a:srcRect l="25704" r="14961" b="-2"/>
          <a:stretch/>
        </p:blipFill>
        <p:spPr>
          <a:xfrm>
            <a:off x="1" y="0"/>
            <a:ext cx="12192000" cy="6858000"/>
          </a:xfrm>
          <a:prstGeom prst="rect">
            <a:avLst/>
          </a:prstGeom>
        </p:spPr>
      </p:pic>
      <p:sp>
        <p:nvSpPr>
          <p:cNvPr id="2" name="Title 1">
            <a:extLst>
              <a:ext uri="{FF2B5EF4-FFF2-40B4-BE49-F238E27FC236}">
                <a16:creationId xmlns:a16="http://schemas.microsoft.com/office/drawing/2014/main" id="{04984072-8D05-1D8F-F118-E86EDFB74360}"/>
              </a:ext>
            </a:extLst>
          </p:cNvPr>
          <p:cNvSpPr>
            <a:spLocks noGrp="1"/>
          </p:cNvSpPr>
          <p:nvPr>
            <p:ph type="ctrTitle"/>
          </p:nvPr>
        </p:nvSpPr>
        <p:spPr>
          <a:xfrm>
            <a:off x="733197" y="552451"/>
            <a:ext cx="6772503" cy="1752600"/>
          </a:xfrm>
        </p:spPr>
        <p:txBody>
          <a:bodyPr anchor="b">
            <a:normAutofit/>
          </a:bodyPr>
          <a:lstStyle/>
          <a:p>
            <a:pPr algn="ctr">
              <a:lnSpc>
                <a:spcPct val="110000"/>
              </a:lnSpc>
            </a:pPr>
            <a:r>
              <a:rPr lang="en-CA" sz="4000" b="1" dirty="0">
                <a:latin typeface="Bodoni MT Black" panose="02070A03080606020203" pitchFamily="18" charset="0"/>
                <a:ea typeface="Calibri" panose="020F0502020204030204" pitchFamily="34" charset="0"/>
                <a:cs typeface="Calibri" panose="020F0502020204030204" pitchFamily="34" charset="0"/>
              </a:rPr>
              <a:t>Housing MarketAnalysis</a:t>
            </a:r>
            <a:br>
              <a:rPr lang="en-CA" sz="2000" b="1" dirty="0">
                <a:latin typeface="Bodoni MT Black" panose="02070A03080606020203" pitchFamily="18" charset="0"/>
                <a:ea typeface="Calibri" panose="020F0502020204030204" pitchFamily="34" charset="0"/>
                <a:cs typeface="Calibri" panose="020F0502020204030204" pitchFamily="34" charset="0"/>
              </a:rPr>
            </a:br>
            <a:r>
              <a:rPr lang="en-CA" sz="1400" b="1" dirty="0">
                <a:latin typeface="Times New Roman" panose="02020603050405020304" pitchFamily="18" charset="0"/>
                <a:ea typeface="Calibri" panose="020F0502020204030204" pitchFamily="34" charset="0"/>
                <a:cs typeface="Times New Roman" panose="02020603050405020304" pitchFamily="18" charset="0"/>
              </a:rPr>
              <a:t>FOR CITIES IN BRITISH COLUMBIA</a:t>
            </a:r>
            <a:br>
              <a:rPr lang="en-CA" sz="1500" b="1" dirty="0">
                <a:latin typeface="Bodoni MT Black" panose="02070A03080606020203" pitchFamily="18" charset="0"/>
                <a:ea typeface="Calibri" panose="020F0502020204030204" pitchFamily="34" charset="0"/>
                <a:cs typeface="Calibri" panose="020F0502020204030204" pitchFamily="34" charset="0"/>
              </a:rPr>
            </a:br>
            <a:r>
              <a:rPr lang="en-CA" sz="1500" b="1" dirty="0">
                <a:latin typeface="Bodoni MT Black" panose="02070A03080606020203" pitchFamily="18" charset="0"/>
                <a:ea typeface="Calibri" panose="020F0502020204030204" pitchFamily="34" charset="0"/>
                <a:cs typeface="Calibri" panose="020F0502020204030204" pitchFamily="34" charset="0"/>
              </a:rPr>
              <a:t>BY: DEEPIKA, GOSAYE, DHAWANPREET, &amp; HUMA</a:t>
            </a:r>
            <a:br>
              <a:rPr lang="en-CA" sz="1500" b="1" dirty="0"/>
            </a:br>
            <a:endParaRPr lang="en-CA" sz="1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37930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4" name="Picture 23">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6" name="Oval 25">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8" name="Picture 27">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0" name="Picture 29">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2" name="Rectangle 31">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4" name="TextBox 3">
            <a:extLst>
              <a:ext uri="{FF2B5EF4-FFF2-40B4-BE49-F238E27FC236}">
                <a16:creationId xmlns:a16="http://schemas.microsoft.com/office/drawing/2014/main" id="{F129F808-1193-8B51-03BD-0CA7B22AC0D1}"/>
              </a:ext>
            </a:extLst>
          </p:cNvPr>
          <p:cNvSpPr txBox="1"/>
          <p:nvPr/>
        </p:nvSpPr>
        <p:spPr>
          <a:xfrm>
            <a:off x="7809954" y="2078356"/>
            <a:ext cx="3857625" cy="1779270"/>
          </a:xfrm>
          <a:prstGeom prst="rect">
            <a:avLst/>
          </a:prstGeom>
        </p:spPr>
        <p:txBody>
          <a:bodyPr vert="horz" lIns="91440" tIns="45720" rIns="91440" bIns="45720" rtlCol="0" anchor="b">
            <a:normAutofit/>
          </a:bodyPr>
          <a:lstStyle/>
          <a:p>
            <a:pPr marL="0" marR="0" lvl="0" indent="0" algn="l" defTabSz="457200" rtl="0" eaLnBrk="1" fontAlgn="auto" latinLnBrk="0" hangingPunct="1">
              <a:lnSpc>
                <a:spcPct val="10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EBEBEB"/>
                </a:solidFill>
                <a:effectLst/>
                <a:uLnTx/>
                <a:uFillTx/>
                <a:latin typeface="Century Gothic" panose="020B0502020202020204"/>
                <a:ea typeface="+mn-ea"/>
                <a:cs typeface="+mn-cs"/>
              </a:rPr>
              <a:t>From the pie chart we can see that Number of house buyer’s is </a:t>
            </a:r>
            <a:r>
              <a:rPr kumimoji="0" lang="en-US" sz="2000" b="0" i="0" u="none" strike="noStrike" kern="1200" cap="none" spc="0" normalizeH="0" baseline="0" noProof="0" dirty="0">
                <a:ln>
                  <a:noFill/>
                </a:ln>
                <a:solidFill>
                  <a:srgbClr val="00B050"/>
                </a:solidFill>
                <a:effectLst/>
                <a:uLnTx/>
                <a:uFillTx/>
                <a:latin typeface="Century Gothic" panose="020B0502020202020204"/>
                <a:ea typeface="+mn-ea"/>
                <a:cs typeface="+mn-cs"/>
              </a:rPr>
              <a:t>higher</a:t>
            </a:r>
            <a:r>
              <a:rPr kumimoji="0" lang="en-US" sz="2000" b="0" i="0" u="none" strike="noStrike" kern="1200" cap="none" spc="0" normalizeH="0" baseline="0" noProof="0" dirty="0">
                <a:ln>
                  <a:noFill/>
                </a:ln>
                <a:solidFill>
                  <a:srgbClr val="EBEBEB"/>
                </a:solidFill>
                <a:effectLst/>
                <a:uLnTx/>
                <a:uFillTx/>
                <a:latin typeface="Century Gothic" panose="020B0502020202020204"/>
                <a:ea typeface="+mn-ea"/>
                <a:cs typeface="+mn-cs"/>
              </a:rPr>
              <a:t> for </a:t>
            </a:r>
            <a:r>
              <a:rPr kumimoji="0" lang="en-US" sz="2000" b="0" i="0" u="none" strike="noStrike" kern="1200" cap="none" spc="0" normalizeH="0" baseline="0" noProof="0" dirty="0">
                <a:ln>
                  <a:noFill/>
                </a:ln>
                <a:solidFill>
                  <a:srgbClr val="FFFF00"/>
                </a:solidFill>
                <a:effectLst/>
                <a:uLnTx/>
                <a:uFillTx/>
                <a:latin typeface="Century Gothic" panose="020B0502020202020204"/>
                <a:ea typeface="+mn-ea"/>
                <a:cs typeface="+mn-cs"/>
              </a:rPr>
              <a:t>people with children</a:t>
            </a:r>
            <a:r>
              <a:rPr kumimoji="0" lang="en-US" sz="2000" b="0" i="0" u="none" strike="noStrike" kern="1200" cap="none" spc="0" normalizeH="0" baseline="0" noProof="0" dirty="0">
                <a:ln>
                  <a:noFill/>
                </a:ln>
                <a:solidFill>
                  <a:srgbClr val="EBEBEB"/>
                </a:solidFill>
                <a:effectLst/>
                <a:uLnTx/>
                <a:uFillTx/>
                <a:latin typeface="Century Gothic" panose="020B0502020202020204"/>
                <a:ea typeface="+mn-ea"/>
                <a:cs typeface="+mn-cs"/>
              </a:rPr>
              <a:t> and </a:t>
            </a:r>
            <a:r>
              <a:rPr kumimoji="0" lang="en-US" sz="2000" b="0" i="0" u="none" strike="noStrike" kern="1200" cap="none" spc="0" normalizeH="0" baseline="0" noProof="0" dirty="0">
                <a:ln>
                  <a:noFill/>
                </a:ln>
                <a:solidFill>
                  <a:srgbClr val="EA6312"/>
                </a:solidFill>
                <a:effectLst/>
                <a:uLnTx/>
                <a:uFillTx/>
                <a:latin typeface="Century Gothic" panose="020B0502020202020204"/>
                <a:ea typeface="+mn-ea"/>
                <a:cs typeface="+mn-cs"/>
              </a:rPr>
              <a:t>least</a:t>
            </a:r>
            <a:r>
              <a:rPr kumimoji="0" lang="en-US" sz="2000" b="0" i="0" u="none" strike="noStrike" kern="1200" cap="none" spc="0" normalizeH="0" baseline="0" noProof="0" dirty="0">
                <a:ln>
                  <a:noFill/>
                </a:ln>
                <a:solidFill>
                  <a:srgbClr val="EBEBEB"/>
                </a:solidFill>
                <a:effectLst/>
                <a:uLnTx/>
                <a:uFillTx/>
                <a:latin typeface="Century Gothic" panose="020B0502020202020204"/>
                <a:ea typeface="+mn-ea"/>
                <a:cs typeface="+mn-cs"/>
              </a:rPr>
              <a:t> for </a:t>
            </a:r>
            <a:r>
              <a:rPr kumimoji="0" lang="en-US" sz="2000" b="0" i="0" u="none" strike="noStrike" kern="1200" cap="none" spc="0" normalizeH="0" baseline="0" noProof="0" dirty="0">
                <a:ln>
                  <a:noFill/>
                </a:ln>
                <a:solidFill>
                  <a:srgbClr val="FFFF00"/>
                </a:solidFill>
                <a:effectLst/>
                <a:uLnTx/>
                <a:uFillTx/>
                <a:latin typeface="Century Gothic" panose="020B0502020202020204"/>
                <a:ea typeface="+mn-ea"/>
                <a:cs typeface="+mn-cs"/>
              </a:rPr>
              <a:t>Lone-Parent</a:t>
            </a:r>
            <a:r>
              <a:rPr kumimoji="0" lang="en-US" sz="2000" b="0" i="0" u="none" strike="noStrike" kern="1200" cap="none" spc="0" normalizeH="0" baseline="0" noProof="0" dirty="0">
                <a:ln>
                  <a:noFill/>
                </a:ln>
                <a:solidFill>
                  <a:srgbClr val="EBEBEB"/>
                </a:solidFill>
                <a:effectLst/>
                <a:uLnTx/>
                <a:uFillTx/>
                <a:latin typeface="Century Gothic" panose="020B0502020202020204"/>
                <a:ea typeface="+mn-ea"/>
                <a:cs typeface="+mn-cs"/>
              </a:rPr>
              <a:t> Famiy</a:t>
            </a:r>
          </a:p>
        </p:txBody>
      </p:sp>
      <p:sp>
        <p:nvSpPr>
          <p:cNvPr id="36"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38" name="Freeform: Shape 37">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40" name="Rectangle 39">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3" name="Picture 2">
            <a:extLst>
              <a:ext uri="{FF2B5EF4-FFF2-40B4-BE49-F238E27FC236}">
                <a16:creationId xmlns:a16="http://schemas.microsoft.com/office/drawing/2014/main" id="{209217AA-38B4-ADCE-6630-CE817A56D173}"/>
              </a:ext>
            </a:extLst>
          </p:cNvPr>
          <p:cNvPicPr>
            <a:picLocks noChangeAspect="1"/>
          </p:cNvPicPr>
          <p:nvPr/>
        </p:nvPicPr>
        <p:blipFill>
          <a:blip r:embed="rId6"/>
          <a:stretch>
            <a:fillRect/>
          </a:stretch>
        </p:blipFill>
        <p:spPr>
          <a:xfrm>
            <a:off x="604805" y="1854820"/>
            <a:ext cx="6270662" cy="3903486"/>
          </a:xfrm>
          <a:prstGeom prst="rect">
            <a:avLst/>
          </a:prstGeom>
          <a:effectLst/>
        </p:spPr>
      </p:pic>
      <p:sp>
        <p:nvSpPr>
          <p:cNvPr id="2" name="Title 1">
            <a:extLst>
              <a:ext uri="{FF2B5EF4-FFF2-40B4-BE49-F238E27FC236}">
                <a16:creationId xmlns:a16="http://schemas.microsoft.com/office/drawing/2014/main" id="{A52012D2-EB37-70EF-09F0-5EA67E7E35EA}"/>
              </a:ext>
            </a:extLst>
          </p:cNvPr>
          <p:cNvSpPr txBox="1">
            <a:spLocks/>
          </p:cNvSpPr>
          <p:nvPr/>
        </p:nvSpPr>
        <p:spPr>
          <a:xfrm>
            <a:off x="214312" y="126933"/>
            <a:ext cx="7905222" cy="1401482"/>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CA" sz="4000" dirty="0"/>
              <a:t>Family Size and Average Number of Buyers</a:t>
            </a:r>
          </a:p>
        </p:txBody>
      </p:sp>
    </p:spTree>
    <p:extLst>
      <p:ext uri="{BB962C8B-B14F-4D97-AF65-F5344CB8AC3E}">
        <p14:creationId xmlns:p14="http://schemas.microsoft.com/office/powerpoint/2010/main" val="448413581"/>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820A31-9A71-B81E-F46D-FF9CC8D7E654}"/>
              </a:ext>
            </a:extLst>
          </p:cNvPr>
          <p:cNvPicPr>
            <a:picLocks noChangeAspect="1"/>
          </p:cNvPicPr>
          <p:nvPr/>
        </p:nvPicPr>
        <p:blipFill>
          <a:blip r:embed="rId2"/>
          <a:stretch>
            <a:fillRect/>
          </a:stretch>
        </p:blipFill>
        <p:spPr>
          <a:xfrm>
            <a:off x="761601" y="1871134"/>
            <a:ext cx="5284921" cy="4593695"/>
          </a:xfrm>
          <a:prstGeom prst="rect">
            <a:avLst/>
          </a:prstGeom>
        </p:spPr>
      </p:pic>
      <p:sp>
        <p:nvSpPr>
          <p:cNvPr id="4" name="TextBox 3">
            <a:extLst>
              <a:ext uri="{FF2B5EF4-FFF2-40B4-BE49-F238E27FC236}">
                <a16:creationId xmlns:a16="http://schemas.microsoft.com/office/drawing/2014/main" id="{EEBE88E1-A0C6-ED1A-92FC-647BF0928971}"/>
              </a:ext>
            </a:extLst>
          </p:cNvPr>
          <p:cNvSpPr txBox="1"/>
          <p:nvPr/>
        </p:nvSpPr>
        <p:spPr>
          <a:xfrm>
            <a:off x="7219949" y="2228671"/>
            <a:ext cx="4600575" cy="14773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entury Gothic" panose="020B0502020202020204"/>
                <a:ea typeface="+mn-ea"/>
                <a:cs typeface="+mn-cs"/>
              </a:rPr>
              <a:t>From comparing the number of buyers for each buyer charecteristic, it’s interesting to see the number slighlty dipped down for 2019. But the trend for the buyer charecteristics is the same.</a:t>
            </a:r>
          </a:p>
        </p:txBody>
      </p:sp>
      <p:sp>
        <p:nvSpPr>
          <p:cNvPr id="2" name="Title 1">
            <a:extLst>
              <a:ext uri="{FF2B5EF4-FFF2-40B4-BE49-F238E27FC236}">
                <a16:creationId xmlns:a16="http://schemas.microsoft.com/office/drawing/2014/main" id="{3CD1EFD1-9E38-0AEF-560F-6BF19EFB979F}"/>
              </a:ext>
            </a:extLst>
          </p:cNvPr>
          <p:cNvSpPr txBox="1">
            <a:spLocks/>
          </p:cNvSpPr>
          <p:nvPr/>
        </p:nvSpPr>
        <p:spPr>
          <a:xfrm>
            <a:off x="705378" y="156385"/>
            <a:ext cx="10682289" cy="876548"/>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CA" sz="4000" dirty="0"/>
              <a:t>Family Size and Average Number of Buyers</a:t>
            </a:r>
          </a:p>
        </p:txBody>
      </p:sp>
    </p:spTree>
    <p:extLst>
      <p:ext uri="{BB962C8B-B14F-4D97-AF65-F5344CB8AC3E}">
        <p14:creationId xmlns:p14="http://schemas.microsoft.com/office/powerpoint/2010/main" val="4207915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4062D4-DD39-209F-9833-0B80B3A7A9AD}"/>
              </a:ext>
            </a:extLst>
          </p:cNvPr>
          <p:cNvPicPr>
            <a:picLocks noChangeAspect="1"/>
          </p:cNvPicPr>
          <p:nvPr/>
        </p:nvPicPr>
        <p:blipFill>
          <a:blip r:embed="rId2"/>
          <a:stretch>
            <a:fillRect/>
          </a:stretch>
        </p:blipFill>
        <p:spPr>
          <a:xfrm>
            <a:off x="524934" y="369886"/>
            <a:ext cx="7219950" cy="4314825"/>
          </a:xfrm>
          <a:prstGeom prst="rect">
            <a:avLst/>
          </a:prstGeom>
        </p:spPr>
      </p:pic>
      <p:sp>
        <p:nvSpPr>
          <p:cNvPr id="4" name="TextBox 3">
            <a:extLst>
              <a:ext uri="{FF2B5EF4-FFF2-40B4-BE49-F238E27FC236}">
                <a16:creationId xmlns:a16="http://schemas.microsoft.com/office/drawing/2014/main" id="{88432371-60A7-4758-87CA-713CB5D9B33B}"/>
              </a:ext>
            </a:extLst>
          </p:cNvPr>
          <p:cNvSpPr txBox="1"/>
          <p:nvPr/>
        </p:nvSpPr>
        <p:spPr>
          <a:xfrm>
            <a:off x="904875" y="4867275"/>
            <a:ext cx="10457392" cy="14773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entury Gothic" panose="020B0502020202020204"/>
                <a:ea typeface="+mn-ea"/>
                <a:cs typeface="+mn-cs"/>
              </a:rPr>
              <a:t>Does average family income and sale price have any correlation?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CA" sz="1800" b="0" i="0" u="none" strike="noStrike" kern="1200" cap="none" spc="0" normalizeH="0" baseline="0" noProof="0" dirty="0">
                <a:ln>
                  <a:noFill/>
                </a:ln>
                <a:solidFill>
                  <a:prstClr val="white"/>
                </a:solidFill>
                <a:effectLst/>
                <a:uLnTx/>
                <a:uFillTx/>
                <a:latin typeface="Century Gothic" panose="020B0502020202020204"/>
                <a:ea typeface="+mn-ea"/>
                <a:cs typeface="+mn-cs"/>
              </a:rPr>
              <a:t>From the regression test the r value obtained is 0.29353255724037314.</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CA" sz="1800" b="0" i="0" u="none" strike="noStrike" kern="1200" cap="none" spc="0" normalizeH="0" baseline="0" noProof="0" dirty="0">
                <a:ln>
                  <a:noFill/>
                </a:ln>
                <a:solidFill>
                  <a:prstClr val="white"/>
                </a:solidFill>
                <a:effectLst/>
                <a:uLnTx/>
                <a:uFillTx/>
                <a:latin typeface="Century Gothic" panose="020B0502020202020204"/>
                <a:ea typeface="+mn-ea"/>
                <a:cs typeface="+mn-cs"/>
              </a:rPr>
              <a:t> r-value is less than 0.3 so the correlation between Average Income and Average sale price for number of buyers for couple with children is very weak.</a:t>
            </a:r>
          </a:p>
        </p:txBody>
      </p:sp>
      <p:pic>
        <p:nvPicPr>
          <p:cNvPr id="2" name="Picture 1" descr="A screenshot of a phone&#10;&#10;Description automatically generated with low confidence">
            <a:extLst>
              <a:ext uri="{FF2B5EF4-FFF2-40B4-BE49-F238E27FC236}">
                <a16:creationId xmlns:a16="http://schemas.microsoft.com/office/drawing/2014/main" id="{2781521D-767F-34E4-B4F1-8CD02EDFA1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7251" y="369885"/>
            <a:ext cx="3422015" cy="4314825"/>
          </a:xfrm>
          <a:prstGeom prst="rect">
            <a:avLst/>
          </a:prstGeom>
        </p:spPr>
      </p:pic>
    </p:spTree>
    <p:extLst>
      <p:ext uri="{BB962C8B-B14F-4D97-AF65-F5344CB8AC3E}">
        <p14:creationId xmlns:p14="http://schemas.microsoft.com/office/powerpoint/2010/main" val="841631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map, text, atlas, screenshot&#10;&#10;Description automatically generated">
            <a:extLst>
              <a:ext uri="{FF2B5EF4-FFF2-40B4-BE49-F238E27FC236}">
                <a16:creationId xmlns:a16="http://schemas.microsoft.com/office/drawing/2014/main" id="{3916733F-395A-F701-FF56-B22079E202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802" y="340859"/>
            <a:ext cx="8204427" cy="5649395"/>
          </a:xfrm>
          <a:prstGeom prst="rect">
            <a:avLst/>
          </a:prstGeom>
        </p:spPr>
      </p:pic>
      <p:sp>
        <p:nvSpPr>
          <p:cNvPr id="5" name="TextBox 4">
            <a:extLst>
              <a:ext uri="{FF2B5EF4-FFF2-40B4-BE49-F238E27FC236}">
                <a16:creationId xmlns:a16="http://schemas.microsoft.com/office/drawing/2014/main" id="{9FCC50E1-57C2-D9F0-222E-C3EBAB76A5AE}"/>
              </a:ext>
            </a:extLst>
          </p:cNvPr>
          <p:cNvSpPr txBox="1"/>
          <p:nvPr/>
        </p:nvSpPr>
        <p:spPr>
          <a:xfrm>
            <a:off x="8752114" y="1604865"/>
            <a:ext cx="3032449" cy="230832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entury Gothic" panose="020B0502020202020204"/>
                <a:ea typeface="+mn-ea"/>
                <a:cs typeface="+mn-cs"/>
              </a:rPr>
              <a:t>From the map view </a:t>
            </a:r>
            <a:r>
              <a:rPr lang="en-CA" dirty="0">
                <a:solidFill>
                  <a:prstClr val="white"/>
                </a:solidFill>
                <a:latin typeface="Century Gothic" panose="020B0502020202020204"/>
              </a:rPr>
              <a:t>we</a:t>
            </a:r>
            <a:r>
              <a:rPr kumimoji="0" lang="en-CA" sz="1800" b="0" i="0" u="none" strike="noStrike" kern="1200" cap="none" spc="0" normalizeH="0" baseline="0" noProof="0" dirty="0">
                <a:ln>
                  <a:noFill/>
                </a:ln>
                <a:solidFill>
                  <a:prstClr val="white"/>
                </a:solidFill>
                <a:effectLst/>
                <a:uLnTx/>
                <a:uFillTx/>
                <a:latin typeface="Century Gothic" panose="020B0502020202020204"/>
                <a:ea typeface="+mn-ea"/>
                <a:cs typeface="+mn-cs"/>
              </a:rPr>
              <a:t> can concur that number of buyers with children are mostly located more towards Vancouver area or the south of British Colombia than to the north.</a:t>
            </a:r>
          </a:p>
        </p:txBody>
      </p:sp>
    </p:spTree>
    <p:extLst>
      <p:ext uri="{BB962C8B-B14F-4D97-AF65-F5344CB8AC3E}">
        <p14:creationId xmlns:p14="http://schemas.microsoft.com/office/powerpoint/2010/main" val="2462216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0F9EAA-649F-2D4C-B3DB-3ED42E635650}"/>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A6B4E88-6938-0CB6-06C4-AE6B3A205EF6}"/>
              </a:ext>
            </a:extLst>
          </p:cNvPr>
          <p:cNvSpPr>
            <a:spLocks noGrp="1"/>
          </p:cNvSpPr>
          <p:nvPr>
            <p:ph type="ctrTitle"/>
          </p:nvPr>
        </p:nvSpPr>
        <p:spPr/>
        <p:txBody>
          <a:bodyPr/>
          <a:lstStyle/>
          <a:p>
            <a:r>
              <a:rPr lang="en-CA" dirty="0">
                <a:solidFill>
                  <a:schemeClr val="bg1"/>
                </a:solidFill>
                <a:latin typeface="Times New Roman" panose="02020603050405020304" pitchFamily="18" charset="0"/>
                <a:cs typeface="Times New Roman" panose="02020603050405020304" pitchFamily="18" charset="0"/>
              </a:rPr>
              <a:t>AGE GROUP &amp; </a:t>
            </a:r>
            <a:br>
              <a:rPr lang="en-CA" dirty="0">
                <a:solidFill>
                  <a:schemeClr val="bg1"/>
                </a:solidFill>
                <a:latin typeface="Times New Roman" panose="02020603050405020304" pitchFamily="18" charset="0"/>
                <a:cs typeface="Times New Roman" panose="02020603050405020304" pitchFamily="18" charset="0"/>
              </a:rPr>
            </a:br>
            <a:r>
              <a:rPr lang="en-CA" dirty="0">
                <a:solidFill>
                  <a:schemeClr val="bg1"/>
                </a:solidFill>
                <a:latin typeface="Times New Roman" panose="02020603050405020304" pitchFamily="18" charset="0"/>
                <a:cs typeface="Times New Roman" panose="02020603050405020304" pitchFamily="18" charset="0"/>
              </a:rPr>
              <a:t>BC HOUSING PRICES</a:t>
            </a:r>
          </a:p>
        </p:txBody>
      </p:sp>
      <p:sp>
        <p:nvSpPr>
          <p:cNvPr id="3" name="Subtitle 2">
            <a:extLst>
              <a:ext uri="{FF2B5EF4-FFF2-40B4-BE49-F238E27FC236}">
                <a16:creationId xmlns:a16="http://schemas.microsoft.com/office/drawing/2014/main" id="{119ACE23-5818-9315-0BF3-BBBECD2DA9BC}"/>
              </a:ext>
            </a:extLst>
          </p:cNvPr>
          <p:cNvSpPr>
            <a:spLocks noGrp="1"/>
          </p:cNvSpPr>
          <p:nvPr>
            <p:ph type="subTitle" idx="1"/>
          </p:nvPr>
        </p:nvSpPr>
        <p:spPr/>
        <p:txBody>
          <a:bodyPr/>
          <a:lstStyle/>
          <a:p>
            <a:endParaRPr lang="en-CA" dirty="0"/>
          </a:p>
        </p:txBody>
      </p:sp>
    </p:spTree>
    <p:extLst>
      <p:ext uri="{BB962C8B-B14F-4D97-AF65-F5344CB8AC3E}">
        <p14:creationId xmlns:p14="http://schemas.microsoft.com/office/powerpoint/2010/main" val="2194304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57EFE-BBCC-F78A-E97C-A22F7354C321}"/>
              </a:ext>
            </a:extLst>
          </p:cNvPr>
          <p:cNvSpPr>
            <a:spLocks noGrp="1"/>
          </p:cNvSpPr>
          <p:nvPr>
            <p:ph type="title"/>
          </p:nvPr>
        </p:nvSpPr>
        <p:spPr>
          <a:xfrm>
            <a:off x="146578" y="228357"/>
            <a:ext cx="5094289" cy="1406769"/>
          </a:xfrm>
        </p:spPr>
        <p:txBody>
          <a:bodyPr/>
          <a:lstStyle/>
          <a:p>
            <a:pPr algn="ctr"/>
            <a:r>
              <a:rPr lang="en-US" sz="4000" dirty="0">
                <a:solidFill>
                  <a:schemeClr val="tx1"/>
                </a:solidFill>
              </a:rPr>
              <a:t>Age Group Analysis 2018 &amp; 2019: </a:t>
            </a:r>
            <a:br>
              <a:rPr lang="en-US" dirty="0"/>
            </a:br>
            <a:br>
              <a:rPr lang="en-US" dirty="0"/>
            </a:br>
            <a:endParaRPr lang="en-CA" dirty="0"/>
          </a:p>
        </p:txBody>
      </p:sp>
      <p:sp>
        <p:nvSpPr>
          <p:cNvPr id="5" name="Content Placeholder 2">
            <a:extLst>
              <a:ext uri="{FF2B5EF4-FFF2-40B4-BE49-F238E27FC236}">
                <a16:creationId xmlns:a16="http://schemas.microsoft.com/office/drawing/2014/main" id="{55CDA15A-1CEF-037D-CBCC-001D9C926FDD}"/>
              </a:ext>
            </a:extLst>
          </p:cNvPr>
          <p:cNvSpPr txBox="1">
            <a:spLocks/>
          </p:cNvSpPr>
          <p:nvPr/>
        </p:nvSpPr>
        <p:spPr>
          <a:xfrm>
            <a:off x="236017" y="1918229"/>
            <a:ext cx="5094289" cy="432170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9pPr>
          </a:lstStyle>
          <a:p>
            <a:endParaRPr lang="en-US" dirty="0">
              <a:highlight>
                <a:srgbClr val="808000"/>
              </a:highlight>
            </a:endParaRPr>
          </a:p>
          <a:p>
            <a:r>
              <a:rPr lang="en-US" dirty="0">
                <a:highlight>
                  <a:srgbClr val="808000"/>
                </a:highlight>
              </a:rPr>
              <a:t>If the Age has any affect on the Average Sale Price ? </a:t>
            </a:r>
          </a:p>
          <a:p>
            <a:r>
              <a:rPr lang="en-US" dirty="0">
                <a:highlight>
                  <a:srgbClr val="008000"/>
                </a:highlight>
              </a:rPr>
              <a:t>Does Age reflect how many people can likely afford a house by a particular age than others ?</a:t>
            </a:r>
          </a:p>
          <a:p>
            <a:r>
              <a:rPr lang="en-US" dirty="0">
                <a:highlight>
                  <a:srgbClr val="000000"/>
                </a:highlight>
              </a:rPr>
              <a:t>In the end we check if there is any relationship between the Average Sale Price and Average Buyers Age? </a:t>
            </a:r>
          </a:p>
          <a:p>
            <a:endParaRPr lang="en-CA" dirty="0"/>
          </a:p>
        </p:txBody>
      </p:sp>
      <p:sp>
        <p:nvSpPr>
          <p:cNvPr id="9" name="Content Placeholder 8">
            <a:extLst>
              <a:ext uri="{FF2B5EF4-FFF2-40B4-BE49-F238E27FC236}">
                <a16:creationId xmlns:a16="http://schemas.microsoft.com/office/drawing/2014/main" id="{50B82490-70B2-3EA8-9747-AB396B0BEDF2}"/>
              </a:ext>
            </a:extLst>
          </p:cNvPr>
          <p:cNvSpPr>
            <a:spLocks noGrp="1"/>
          </p:cNvSpPr>
          <p:nvPr>
            <p:ph sz="half" idx="1"/>
          </p:nvPr>
        </p:nvSpPr>
        <p:spPr>
          <a:xfrm>
            <a:off x="7149550" y="1635126"/>
            <a:ext cx="4396339" cy="4195763"/>
          </a:xfrm>
        </p:spPr>
        <p:txBody>
          <a:bodyPr/>
          <a:lstStyle/>
          <a:p>
            <a:endParaRPr lang="en-CA" dirty="0"/>
          </a:p>
        </p:txBody>
      </p:sp>
      <p:pic>
        <p:nvPicPr>
          <p:cNvPr id="11" name="Picture 10">
            <a:extLst>
              <a:ext uri="{FF2B5EF4-FFF2-40B4-BE49-F238E27FC236}">
                <a16:creationId xmlns:a16="http://schemas.microsoft.com/office/drawing/2014/main" id="{D7FFA84B-F164-C2D4-97F3-EA6B2947F267}"/>
              </a:ext>
            </a:extLst>
          </p:cNvPr>
          <p:cNvPicPr>
            <a:picLocks noChangeAspect="1"/>
          </p:cNvPicPr>
          <p:nvPr/>
        </p:nvPicPr>
        <p:blipFill>
          <a:blip r:embed="rId2"/>
          <a:stretch>
            <a:fillRect/>
          </a:stretch>
        </p:blipFill>
        <p:spPr>
          <a:xfrm>
            <a:off x="5419746" y="0"/>
            <a:ext cx="6772254" cy="6858000"/>
          </a:xfrm>
          <a:prstGeom prst="rect">
            <a:avLst/>
          </a:prstGeom>
        </p:spPr>
      </p:pic>
    </p:spTree>
    <p:extLst>
      <p:ext uri="{BB962C8B-B14F-4D97-AF65-F5344CB8AC3E}">
        <p14:creationId xmlns:p14="http://schemas.microsoft.com/office/powerpoint/2010/main" val="2534702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065C1C-3872-AA8B-0D7C-19262553B47E}"/>
              </a:ext>
            </a:extLst>
          </p:cNvPr>
          <p:cNvSpPr/>
          <p:nvPr/>
        </p:nvSpPr>
        <p:spPr>
          <a:xfrm>
            <a:off x="6809209" y="1293841"/>
            <a:ext cx="4621107" cy="4543426"/>
          </a:xfrm>
          <a:prstGeom prst="rect">
            <a:avLst/>
          </a:prstGeom>
          <a:solidFill>
            <a:schemeClr val="tx1"/>
          </a:solidFill>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531BE74-8417-2FF4-3C56-3A19420974A4}"/>
              </a:ext>
            </a:extLst>
          </p:cNvPr>
          <p:cNvSpPr>
            <a:spLocks noGrp="1"/>
          </p:cNvSpPr>
          <p:nvPr>
            <p:ph type="title"/>
          </p:nvPr>
        </p:nvSpPr>
        <p:spPr>
          <a:xfrm>
            <a:off x="550863" y="251536"/>
            <a:ext cx="11090274" cy="1027277"/>
          </a:xfrm>
        </p:spPr>
        <p:txBody>
          <a:bodyPr/>
          <a:lstStyle/>
          <a:p>
            <a:r>
              <a:rPr lang="en-US" sz="4000" dirty="0"/>
              <a:t>Different Age Groups </a:t>
            </a:r>
            <a:endParaRPr lang="en-CA" sz="4000" dirty="0"/>
          </a:p>
        </p:txBody>
      </p:sp>
      <p:pic>
        <p:nvPicPr>
          <p:cNvPr id="8" name="Content Placeholder 7" descr="A picture containing clothing, footwear, person, cartoon">
            <a:extLst>
              <a:ext uri="{FF2B5EF4-FFF2-40B4-BE49-F238E27FC236}">
                <a16:creationId xmlns:a16="http://schemas.microsoft.com/office/drawing/2014/main" id="{FB8C6B6E-C12A-F67C-E1F3-F4FB0BF3CB0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48122" y="1223927"/>
            <a:ext cx="5299403" cy="4828900"/>
          </a:xfrm>
          <a:ln w="9525">
            <a:solidFill>
              <a:schemeClr val="tx1"/>
            </a:solidFill>
          </a:ln>
        </p:spPr>
      </p:pic>
      <p:sp>
        <p:nvSpPr>
          <p:cNvPr id="9" name="Content Placeholder 8">
            <a:extLst>
              <a:ext uri="{FF2B5EF4-FFF2-40B4-BE49-F238E27FC236}">
                <a16:creationId xmlns:a16="http://schemas.microsoft.com/office/drawing/2014/main" id="{057383D6-DEEE-8FC9-39E2-A6EB4099E09E}"/>
              </a:ext>
            </a:extLst>
          </p:cNvPr>
          <p:cNvSpPr>
            <a:spLocks noGrp="1"/>
          </p:cNvSpPr>
          <p:nvPr>
            <p:ph sz="half" idx="2"/>
          </p:nvPr>
        </p:nvSpPr>
        <p:spPr>
          <a:xfrm>
            <a:off x="7032943" y="1223927"/>
            <a:ext cx="5159057" cy="4613340"/>
          </a:xfrm>
        </p:spPr>
        <p:txBody>
          <a:bodyPr/>
          <a:lstStyle/>
          <a:p>
            <a:pPr marL="0" indent="0">
              <a:buNone/>
            </a:pPr>
            <a:r>
              <a:rPr lang="en-US" sz="3600" dirty="0">
                <a:solidFill>
                  <a:schemeClr val="accent3">
                    <a:lumMod val="60000"/>
                    <a:lumOff val="40000"/>
                  </a:schemeClr>
                </a:solidFill>
                <a:latin typeface="Shonar Bangla" panose="020B0502040204020203" pitchFamily="18" charset="0"/>
                <a:cs typeface="Shonar Bangla" panose="020B0502040204020203" pitchFamily="18" charset="0"/>
              </a:rPr>
              <a:t>    </a:t>
            </a:r>
          </a:p>
          <a:p>
            <a:pPr marL="0" indent="0">
              <a:buNone/>
            </a:pPr>
            <a:r>
              <a:rPr lang="en-US" sz="2400" dirty="0">
                <a:solidFill>
                  <a:schemeClr val="bg1"/>
                </a:solidFill>
                <a:latin typeface="+mn-lt"/>
                <a:cs typeface="Shonar Bangla" panose="020B0502040204020203" pitchFamily="18" charset="0"/>
              </a:rPr>
              <a:t>1. Under the Age of 35 </a:t>
            </a:r>
          </a:p>
          <a:p>
            <a:pPr marL="0" indent="0">
              <a:buNone/>
            </a:pPr>
            <a:r>
              <a:rPr lang="en-US" sz="2400" dirty="0">
                <a:solidFill>
                  <a:schemeClr val="bg1"/>
                </a:solidFill>
                <a:latin typeface="+mn-lt"/>
                <a:cs typeface="Shonar Bangla" panose="020B0502040204020203" pitchFamily="18" charset="0"/>
              </a:rPr>
              <a:t> </a:t>
            </a:r>
          </a:p>
          <a:p>
            <a:pPr marL="0" indent="0">
              <a:buNone/>
            </a:pPr>
            <a:r>
              <a:rPr lang="en-US" sz="2400" dirty="0">
                <a:solidFill>
                  <a:schemeClr val="bg1"/>
                </a:solidFill>
                <a:latin typeface="+mn-lt"/>
                <a:cs typeface="Shonar Bangla" panose="020B0502040204020203" pitchFamily="18" charset="0"/>
              </a:rPr>
              <a:t>2.  35- 54 years   old</a:t>
            </a:r>
          </a:p>
          <a:p>
            <a:endParaRPr lang="en-US" sz="2400" dirty="0">
              <a:solidFill>
                <a:schemeClr val="bg1"/>
              </a:solidFill>
              <a:latin typeface="+mn-lt"/>
              <a:cs typeface="Shonar Bangla" panose="020B0502040204020203" pitchFamily="18" charset="0"/>
            </a:endParaRPr>
          </a:p>
          <a:p>
            <a:pPr marL="0" indent="0">
              <a:buNone/>
            </a:pPr>
            <a:r>
              <a:rPr lang="en-US" sz="2400" dirty="0">
                <a:solidFill>
                  <a:schemeClr val="bg1"/>
                </a:solidFill>
                <a:latin typeface="+mn-lt"/>
                <a:cs typeface="Shonar Bangla" panose="020B0502040204020203" pitchFamily="18" charset="0"/>
              </a:rPr>
              <a:t>3.  55 years and older </a:t>
            </a:r>
          </a:p>
          <a:p>
            <a:pPr marL="0" indent="0">
              <a:buNone/>
            </a:pPr>
            <a:endParaRPr lang="en-CA" dirty="0"/>
          </a:p>
        </p:txBody>
      </p:sp>
    </p:spTree>
    <p:extLst>
      <p:ext uri="{BB962C8B-B14F-4D97-AF65-F5344CB8AC3E}">
        <p14:creationId xmlns:p14="http://schemas.microsoft.com/office/powerpoint/2010/main" val="3213311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20EA8-A395-E864-9574-56C57C9D461D}"/>
              </a:ext>
            </a:extLst>
          </p:cNvPr>
          <p:cNvSpPr>
            <a:spLocks noGrp="1"/>
          </p:cNvSpPr>
          <p:nvPr>
            <p:ph type="title"/>
          </p:nvPr>
        </p:nvSpPr>
        <p:spPr>
          <a:xfrm>
            <a:off x="550200" y="295275"/>
            <a:ext cx="11091600" cy="730885"/>
          </a:xfrm>
        </p:spPr>
        <p:txBody>
          <a:bodyPr>
            <a:normAutofit fontScale="90000"/>
          </a:bodyPr>
          <a:lstStyle/>
          <a:p>
            <a:r>
              <a:rPr lang="en-US" sz="4000" b="1" dirty="0">
                <a:solidFill>
                  <a:schemeClr val="accent4">
                    <a:lumMod val="20000"/>
                    <a:lumOff val="80000"/>
                  </a:schemeClr>
                </a:solidFill>
              </a:rPr>
              <a:t>Analysis of Age groups vs Average Sale Price</a:t>
            </a:r>
            <a:endParaRPr lang="en-CA" sz="4000" b="1" dirty="0">
              <a:solidFill>
                <a:schemeClr val="accent4">
                  <a:lumMod val="20000"/>
                  <a:lumOff val="80000"/>
                </a:schemeClr>
              </a:solidFill>
            </a:endParaRPr>
          </a:p>
        </p:txBody>
      </p:sp>
      <p:pic>
        <p:nvPicPr>
          <p:cNvPr id="7" name="Content Placeholder 6">
            <a:extLst>
              <a:ext uri="{FF2B5EF4-FFF2-40B4-BE49-F238E27FC236}">
                <a16:creationId xmlns:a16="http://schemas.microsoft.com/office/drawing/2014/main" id="{B2FAC27F-A449-C419-0D65-268B8E3C8FA6}"/>
              </a:ext>
            </a:extLst>
          </p:cNvPr>
          <p:cNvPicPr>
            <a:picLocks noGrp="1" noChangeAspect="1"/>
          </p:cNvPicPr>
          <p:nvPr>
            <p:ph idx="1"/>
          </p:nvPr>
        </p:nvPicPr>
        <p:blipFill>
          <a:blip r:embed="rId2"/>
          <a:stretch>
            <a:fillRect/>
          </a:stretch>
        </p:blipFill>
        <p:spPr>
          <a:xfrm>
            <a:off x="281678" y="1298019"/>
            <a:ext cx="5647247" cy="4261962"/>
          </a:xfrm>
        </p:spPr>
      </p:pic>
      <p:pic>
        <p:nvPicPr>
          <p:cNvPr id="11" name="Picture 10">
            <a:extLst>
              <a:ext uri="{FF2B5EF4-FFF2-40B4-BE49-F238E27FC236}">
                <a16:creationId xmlns:a16="http://schemas.microsoft.com/office/drawing/2014/main" id="{F204F3EC-EA14-2848-42A1-3008DDBD57DC}"/>
              </a:ext>
            </a:extLst>
          </p:cNvPr>
          <p:cNvPicPr>
            <a:picLocks noChangeAspect="1"/>
          </p:cNvPicPr>
          <p:nvPr/>
        </p:nvPicPr>
        <p:blipFill>
          <a:blip r:embed="rId3"/>
          <a:stretch>
            <a:fillRect/>
          </a:stretch>
        </p:blipFill>
        <p:spPr>
          <a:xfrm>
            <a:off x="6263074" y="1298019"/>
            <a:ext cx="5647248" cy="4261962"/>
          </a:xfrm>
          <a:prstGeom prst="rect">
            <a:avLst/>
          </a:prstGeom>
        </p:spPr>
      </p:pic>
    </p:spTree>
    <p:extLst>
      <p:ext uri="{BB962C8B-B14F-4D97-AF65-F5344CB8AC3E}">
        <p14:creationId xmlns:p14="http://schemas.microsoft.com/office/powerpoint/2010/main" val="585725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47DD7-9DDA-4319-F8AE-930AB5C7B9BC}"/>
              </a:ext>
            </a:extLst>
          </p:cNvPr>
          <p:cNvSpPr>
            <a:spLocks noGrp="1"/>
          </p:cNvSpPr>
          <p:nvPr>
            <p:ph type="title"/>
          </p:nvPr>
        </p:nvSpPr>
        <p:spPr>
          <a:xfrm>
            <a:off x="595311" y="315311"/>
            <a:ext cx="9404723" cy="1400530"/>
          </a:xfrm>
        </p:spPr>
        <p:txBody>
          <a:bodyPr>
            <a:normAutofit/>
          </a:bodyPr>
          <a:lstStyle/>
          <a:p>
            <a:r>
              <a:rPr lang="en-US" dirty="0">
                <a:solidFill>
                  <a:schemeClr val="tx1"/>
                </a:solidFill>
                <a:cs typeface="Cascadia Code SemiBold" panose="020B0609020000020004" pitchFamily="49" charset="0"/>
              </a:rPr>
              <a:t>Age</a:t>
            </a:r>
            <a:r>
              <a:rPr lang="en-US" sz="4000" dirty="0">
                <a:solidFill>
                  <a:schemeClr val="tx1"/>
                </a:solidFill>
                <a:cs typeface="Cascadia Code SemiBold" panose="020B0609020000020004" pitchFamily="49" charset="0"/>
              </a:rPr>
              <a:t> vs Number of Buyers</a:t>
            </a:r>
            <a:endParaRPr lang="en-CA" sz="4000" dirty="0">
              <a:solidFill>
                <a:schemeClr val="tx1"/>
              </a:solidFill>
              <a:cs typeface="Cascadia Code SemiBold" panose="020B0609020000020004" pitchFamily="49" charset="0"/>
            </a:endParaRPr>
          </a:p>
        </p:txBody>
      </p:sp>
      <p:pic>
        <p:nvPicPr>
          <p:cNvPr id="5" name="Content Placeholder 4">
            <a:extLst>
              <a:ext uri="{FF2B5EF4-FFF2-40B4-BE49-F238E27FC236}">
                <a16:creationId xmlns:a16="http://schemas.microsoft.com/office/drawing/2014/main" id="{5AD35D10-35EF-37AD-7FB2-D608D16E3DDD}"/>
              </a:ext>
            </a:extLst>
          </p:cNvPr>
          <p:cNvPicPr>
            <a:picLocks noGrp="1" noChangeAspect="1"/>
          </p:cNvPicPr>
          <p:nvPr>
            <p:ph idx="1"/>
          </p:nvPr>
        </p:nvPicPr>
        <p:blipFill>
          <a:blip r:embed="rId2"/>
          <a:stretch>
            <a:fillRect/>
          </a:stretch>
        </p:blipFill>
        <p:spPr>
          <a:xfrm>
            <a:off x="3585080" y="1206301"/>
            <a:ext cx="8474840" cy="5506369"/>
          </a:xfrm>
        </p:spPr>
      </p:pic>
      <p:sp>
        <p:nvSpPr>
          <p:cNvPr id="7" name="Rectangle 6">
            <a:extLst>
              <a:ext uri="{FF2B5EF4-FFF2-40B4-BE49-F238E27FC236}">
                <a16:creationId xmlns:a16="http://schemas.microsoft.com/office/drawing/2014/main" id="{A0BCA6A0-BD72-F2BA-AD7E-7D066451C602}"/>
              </a:ext>
            </a:extLst>
          </p:cNvPr>
          <p:cNvSpPr/>
          <p:nvPr/>
        </p:nvSpPr>
        <p:spPr>
          <a:xfrm>
            <a:off x="314959" y="2464503"/>
            <a:ext cx="2995507" cy="1754326"/>
          </a:xfrm>
          <a:prstGeom prst="rect">
            <a:avLst/>
          </a:prstGeom>
        </p:spPr>
        <p:style>
          <a:lnRef idx="1">
            <a:schemeClr val="accent4"/>
          </a:lnRef>
          <a:fillRef idx="2">
            <a:schemeClr val="accent4"/>
          </a:fillRef>
          <a:effectRef idx="1">
            <a:schemeClr val="accent4"/>
          </a:effectRef>
          <a:fontRef idx="minor">
            <a:schemeClr val="dk1"/>
          </a:fontRef>
        </p:style>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1E5155">
                    <a:lumMod val="50000"/>
                  </a:srgbClr>
                </a:solidFill>
                <a:effectLst/>
                <a:uLnTx/>
                <a:uFillTx/>
                <a:latin typeface="Century Gothic" panose="020B0502020202020204"/>
                <a:ea typeface="+mn-ea"/>
                <a:cs typeface="+mn-cs"/>
              </a:rPr>
              <a:t>Bar graph clearly illustrates that the number of buyers in the age group of 35 to 54 years old are the highest in number  </a:t>
            </a:r>
          </a:p>
        </p:txBody>
      </p:sp>
    </p:spTree>
    <p:extLst>
      <p:ext uri="{BB962C8B-B14F-4D97-AF65-F5344CB8AC3E}">
        <p14:creationId xmlns:p14="http://schemas.microsoft.com/office/powerpoint/2010/main" val="2929115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C34E6-9A87-3959-87E9-C6E767CE35BC}"/>
              </a:ext>
            </a:extLst>
          </p:cNvPr>
          <p:cNvSpPr>
            <a:spLocks noGrp="1"/>
          </p:cNvSpPr>
          <p:nvPr>
            <p:ph type="title"/>
          </p:nvPr>
        </p:nvSpPr>
        <p:spPr>
          <a:xfrm>
            <a:off x="646111" y="452718"/>
            <a:ext cx="9801756" cy="1400530"/>
          </a:xfrm>
        </p:spPr>
        <p:txBody>
          <a:bodyPr/>
          <a:lstStyle/>
          <a:p>
            <a:r>
              <a:rPr lang="en-US" sz="4000" dirty="0">
                <a:solidFill>
                  <a:schemeClr val="tx1"/>
                </a:solidFill>
                <a:latin typeface="+mn-lt"/>
              </a:rPr>
              <a:t>Correlation between Average Sale Price vs Average Buyer Age</a:t>
            </a:r>
            <a:endParaRPr lang="en-CA" sz="4000" dirty="0">
              <a:solidFill>
                <a:schemeClr val="tx1"/>
              </a:solidFill>
              <a:latin typeface="+mn-lt"/>
            </a:endParaRPr>
          </a:p>
        </p:txBody>
      </p:sp>
      <p:sp>
        <p:nvSpPr>
          <p:cNvPr id="4" name="Content Placeholder 3">
            <a:extLst>
              <a:ext uri="{FF2B5EF4-FFF2-40B4-BE49-F238E27FC236}">
                <a16:creationId xmlns:a16="http://schemas.microsoft.com/office/drawing/2014/main" id="{13DECCEF-36E5-606F-A8A9-5EC8D9AC929B}"/>
              </a:ext>
            </a:extLst>
          </p:cNvPr>
          <p:cNvSpPr>
            <a:spLocks noGrp="1"/>
          </p:cNvSpPr>
          <p:nvPr>
            <p:ph sz="half" idx="2"/>
          </p:nvPr>
        </p:nvSpPr>
        <p:spPr>
          <a:xfrm>
            <a:off x="5664653" y="2060575"/>
            <a:ext cx="6222197" cy="3249564"/>
          </a:xfrm>
        </p:spPr>
        <p:txBody>
          <a:bodyPr/>
          <a:lstStyle/>
          <a:p>
            <a:r>
              <a:rPr lang="en-US" dirty="0"/>
              <a:t>This Plot shows the </a:t>
            </a:r>
            <a:r>
              <a:rPr lang="en-US" dirty="0">
                <a:solidFill>
                  <a:srgbClr val="FFFF00"/>
                </a:solidFill>
              </a:rPr>
              <a:t>correlation</a:t>
            </a:r>
            <a:r>
              <a:rPr lang="en-US" dirty="0"/>
              <a:t> between </a:t>
            </a:r>
            <a:r>
              <a:rPr lang="en-US" dirty="0">
                <a:solidFill>
                  <a:schemeClr val="accent6">
                    <a:lumMod val="60000"/>
                    <a:lumOff val="40000"/>
                  </a:schemeClr>
                </a:solidFill>
              </a:rPr>
              <a:t>Average</a:t>
            </a:r>
            <a:r>
              <a:rPr lang="en-US" dirty="0"/>
              <a:t> </a:t>
            </a:r>
            <a:r>
              <a:rPr lang="en-US" dirty="0">
                <a:solidFill>
                  <a:schemeClr val="accent6">
                    <a:lumMod val="60000"/>
                    <a:lumOff val="40000"/>
                  </a:schemeClr>
                </a:solidFill>
              </a:rPr>
              <a:t>Sale price </a:t>
            </a:r>
            <a:r>
              <a:rPr lang="en-US" dirty="0"/>
              <a:t>and </a:t>
            </a:r>
            <a:r>
              <a:rPr lang="en-US" dirty="0">
                <a:solidFill>
                  <a:schemeClr val="accent2">
                    <a:lumMod val="60000"/>
                    <a:lumOff val="40000"/>
                  </a:schemeClr>
                </a:solidFill>
              </a:rPr>
              <a:t>Average Buyer age</a:t>
            </a:r>
          </a:p>
          <a:p>
            <a:endParaRPr lang="en-US" dirty="0">
              <a:solidFill>
                <a:schemeClr val="accent2">
                  <a:lumMod val="60000"/>
                  <a:lumOff val="40000"/>
                </a:schemeClr>
              </a:solidFill>
            </a:endParaRPr>
          </a:p>
          <a:p>
            <a:r>
              <a:rPr lang="en-US" dirty="0">
                <a:solidFill>
                  <a:schemeClr val="tx2"/>
                </a:solidFill>
              </a:rPr>
              <a:t>The</a:t>
            </a:r>
            <a:r>
              <a:rPr lang="en-US" dirty="0">
                <a:solidFill>
                  <a:srgbClr val="00B0F0"/>
                </a:solidFill>
              </a:rPr>
              <a:t> </a:t>
            </a:r>
            <a:r>
              <a:rPr lang="en-US" dirty="0">
                <a:solidFill>
                  <a:schemeClr val="accent2">
                    <a:lumMod val="60000"/>
                    <a:lumOff val="40000"/>
                  </a:schemeClr>
                </a:solidFill>
              </a:rPr>
              <a:t>regress value </a:t>
            </a:r>
            <a:r>
              <a:rPr lang="en-US" dirty="0">
                <a:solidFill>
                  <a:schemeClr val="tx2"/>
                </a:solidFill>
              </a:rPr>
              <a:t>is</a:t>
            </a:r>
            <a:r>
              <a:rPr lang="en-US" dirty="0">
                <a:solidFill>
                  <a:srgbClr val="00B0F0"/>
                </a:solidFill>
              </a:rPr>
              <a:t> </a:t>
            </a:r>
            <a:r>
              <a:rPr lang="en-CA" b="0" i="0" dirty="0">
                <a:solidFill>
                  <a:schemeClr val="accent3"/>
                </a:solidFill>
                <a:effectLst/>
                <a:latin typeface="Consolas" panose="020B0609020204030204" pitchFamily="49" charset="0"/>
              </a:rPr>
              <a:t>-0.0983</a:t>
            </a:r>
            <a:r>
              <a:rPr lang="en-CA" b="0" i="0" dirty="0">
                <a:solidFill>
                  <a:srgbClr val="D4D4D4"/>
                </a:solidFill>
                <a:effectLst/>
                <a:latin typeface="Consolas" panose="020B0609020204030204" pitchFamily="49" charset="0"/>
              </a:rPr>
              <a:t> which is </a:t>
            </a:r>
            <a:r>
              <a:rPr lang="en-CA" dirty="0">
                <a:solidFill>
                  <a:srgbClr val="D4D4D4"/>
                </a:solidFill>
                <a:latin typeface="Consolas" panose="020B0609020204030204" pitchFamily="49" charset="0"/>
              </a:rPr>
              <a:t>less</a:t>
            </a:r>
            <a:r>
              <a:rPr lang="en-CA" b="0" i="0" dirty="0">
                <a:solidFill>
                  <a:srgbClr val="D4D4D4"/>
                </a:solidFill>
                <a:effectLst/>
                <a:latin typeface="Consolas" panose="020B0609020204030204" pitchFamily="49" charset="0"/>
              </a:rPr>
              <a:t> than 0.3, means ther</a:t>
            </a:r>
            <a:r>
              <a:rPr lang="en-CA" dirty="0">
                <a:solidFill>
                  <a:srgbClr val="D4D4D4"/>
                </a:solidFill>
                <a:latin typeface="Consolas" panose="020B0609020204030204" pitchFamily="49" charset="0"/>
              </a:rPr>
              <a:t>e is a weak correlation between these two variables </a:t>
            </a:r>
          </a:p>
          <a:p>
            <a:endParaRPr lang="en-CA" b="0" i="0" dirty="0">
              <a:solidFill>
                <a:srgbClr val="D4D4D4"/>
              </a:solidFill>
              <a:effectLst/>
              <a:latin typeface="Consolas" panose="020B0609020204030204" pitchFamily="49" charset="0"/>
            </a:endParaRPr>
          </a:p>
          <a:p>
            <a:pPr marL="0" indent="0">
              <a:buNone/>
            </a:pPr>
            <a:endParaRPr lang="en-CA" dirty="0">
              <a:solidFill>
                <a:srgbClr val="D4D4D4"/>
              </a:solidFill>
              <a:latin typeface="Consolas" panose="020B0609020204030204" pitchFamily="49" charset="0"/>
            </a:endParaRPr>
          </a:p>
        </p:txBody>
      </p:sp>
      <p:pic>
        <p:nvPicPr>
          <p:cNvPr id="8" name="Picture 7">
            <a:extLst>
              <a:ext uri="{FF2B5EF4-FFF2-40B4-BE49-F238E27FC236}">
                <a16:creationId xmlns:a16="http://schemas.microsoft.com/office/drawing/2014/main" id="{5277B895-F264-85D2-DF51-38C004098C37}"/>
              </a:ext>
            </a:extLst>
          </p:cNvPr>
          <p:cNvPicPr>
            <a:picLocks noChangeAspect="1"/>
          </p:cNvPicPr>
          <p:nvPr/>
        </p:nvPicPr>
        <p:blipFill>
          <a:blip r:embed="rId2"/>
          <a:stretch>
            <a:fillRect/>
          </a:stretch>
        </p:blipFill>
        <p:spPr>
          <a:xfrm>
            <a:off x="305150" y="2060575"/>
            <a:ext cx="5192522" cy="4014836"/>
          </a:xfrm>
          <a:prstGeom prst="rect">
            <a:avLst/>
          </a:prstGeom>
        </p:spPr>
      </p:pic>
    </p:spTree>
    <p:extLst>
      <p:ext uri="{BB962C8B-B14F-4D97-AF65-F5344CB8AC3E}">
        <p14:creationId xmlns:p14="http://schemas.microsoft.com/office/powerpoint/2010/main" val="2536643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BB7C0-41FF-0BE0-7632-B9754AC72101}"/>
              </a:ext>
            </a:extLst>
          </p:cNvPr>
          <p:cNvSpPr>
            <a:spLocks noGrp="1"/>
          </p:cNvSpPr>
          <p:nvPr>
            <p:ph type="title"/>
          </p:nvPr>
        </p:nvSpPr>
        <p:spPr>
          <a:xfrm>
            <a:off x="685800" y="411631"/>
            <a:ext cx="10668000" cy="1141004"/>
          </a:xfrm>
        </p:spPr>
        <p:txBody>
          <a:bodyPr/>
          <a:lstStyle/>
          <a:p>
            <a:r>
              <a:rPr lang="en-CA" b="1" dirty="0"/>
              <a:t>INTRODUCTION:</a:t>
            </a:r>
            <a:br>
              <a:rPr lang="en-CA" dirty="0"/>
            </a:br>
            <a:br>
              <a:rPr lang="en-CA" dirty="0"/>
            </a:br>
            <a:endParaRPr lang="en-CA" dirty="0"/>
          </a:p>
        </p:txBody>
      </p:sp>
      <p:sp>
        <p:nvSpPr>
          <p:cNvPr id="3" name="Content Placeholder 2">
            <a:extLst>
              <a:ext uri="{FF2B5EF4-FFF2-40B4-BE49-F238E27FC236}">
                <a16:creationId xmlns:a16="http://schemas.microsoft.com/office/drawing/2014/main" id="{F661EF80-933E-FF46-3931-8E2E0669E35A}"/>
              </a:ext>
            </a:extLst>
          </p:cNvPr>
          <p:cNvSpPr>
            <a:spLocks noGrp="1"/>
          </p:cNvSpPr>
          <p:nvPr>
            <p:ph idx="1"/>
          </p:nvPr>
        </p:nvSpPr>
        <p:spPr>
          <a:xfrm>
            <a:off x="415169" y="1541641"/>
            <a:ext cx="6001959" cy="4904728"/>
          </a:xfrm>
        </p:spPr>
        <p:txBody>
          <a:bodyPr>
            <a:normAutofit/>
          </a:bodyPr>
          <a:lstStyle/>
          <a:p>
            <a:r>
              <a:rPr lang="en-CA" dirty="0"/>
              <a:t>Let’s look  into some </a:t>
            </a:r>
            <a:r>
              <a:rPr lang="en-CA" b="1" dirty="0"/>
              <a:t>2018-2019 Analytics of the British Columbia (BC) Housing</a:t>
            </a:r>
            <a:r>
              <a:rPr lang="en-CA" dirty="0"/>
              <a:t> </a:t>
            </a:r>
            <a:r>
              <a:rPr lang="en-CA" b="1" dirty="0"/>
              <a:t>Market based on few Buyer Characteristics</a:t>
            </a:r>
            <a:r>
              <a:rPr lang="en-CA" dirty="0"/>
              <a:t>:</a:t>
            </a:r>
            <a:br>
              <a:rPr lang="en-CA" dirty="0"/>
            </a:br>
            <a:r>
              <a:rPr lang="en-CA" dirty="0"/>
              <a:t> - Total Sale Price</a:t>
            </a:r>
            <a:br>
              <a:rPr lang="en-CA" dirty="0"/>
            </a:br>
            <a:r>
              <a:rPr lang="en-CA" dirty="0"/>
              <a:t> - Family Size</a:t>
            </a:r>
            <a:br>
              <a:rPr lang="en-CA" dirty="0"/>
            </a:br>
            <a:r>
              <a:rPr lang="en-CA" dirty="0"/>
              <a:t> - Age Group</a:t>
            </a:r>
            <a:br>
              <a:rPr lang="en-CA" dirty="0"/>
            </a:br>
            <a:r>
              <a:rPr lang="en-CA" dirty="0"/>
              <a:t> - Immigration Status </a:t>
            </a:r>
          </a:p>
          <a:p>
            <a:r>
              <a:rPr lang="en-CA" dirty="0"/>
              <a:t>Data used from Statistics Canada</a:t>
            </a:r>
            <a:br>
              <a:rPr lang="en-CA" dirty="0"/>
            </a:br>
            <a:r>
              <a:rPr lang="en-CA" dirty="0"/>
              <a:t>- 2018 &amp; 2019</a:t>
            </a:r>
          </a:p>
          <a:p>
            <a:r>
              <a:rPr lang="en-CA" dirty="0"/>
              <a:t>After taking a deep dive into the analysis we will be able to better explain the housing market trends for 2018-2019 in BC</a:t>
            </a:r>
          </a:p>
        </p:txBody>
      </p:sp>
      <p:pic>
        <p:nvPicPr>
          <p:cNvPr id="5" name="Picture 4">
            <a:extLst>
              <a:ext uri="{FF2B5EF4-FFF2-40B4-BE49-F238E27FC236}">
                <a16:creationId xmlns:a16="http://schemas.microsoft.com/office/drawing/2014/main" id="{7C33FDE0-CB84-E262-8F53-305DCD6B477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482443" y="1494029"/>
            <a:ext cx="5709557" cy="4663885"/>
          </a:xfrm>
          <a:prstGeom prst="rect">
            <a:avLst/>
          </a:prstGeom>
        </p:spPr>
      </p:pic>
      <p:sp>
        <p:nvSpPr>
          <p:cNvPr id="6" name="TextBox 5">
            <a:extLst>
              <a:ext uri="{FF2B5EF4-FFF2-40B4-BE49-F238E27FC236}">
                <a16:creationId xmlns:a16="http://schemas.microsoft.com/office/drawing/2014/main" id="{C4354F09-0F6E-5942-857C-BF5D5C568F80}"/>
              </a:ext>
            </a:extLst>
          </p:cNvPr>
          <p:cNvSpPr txBox="1"/>
          <p:nvPr/>
        </p:nvSpPr>
        <p:spPr>
          <a:xfrm>
            <a:off x="6482443" y="7043112"/>
            <a:ext cx="5709557" cy="230832"/>
          </a:xfrm>
          <a:prstGeom prst="rect">
            <a:avLst/>
          </a:prstGeom>
          <a:noFill/>
        </p:spPr>
        <p:txBody>
          <a:bodyPr wrap="square" rtlCol="0">
            <a:spAutoFit/>
          </a:bodyPr>
          <a:lstStyle/>
          <a:p>
            <a:r>
              <a:rPr lang="en-CA" sz="900">
                <a:hlinkClick r:id="rId3" tooltip="https://www.pressenza.com/2019/08/universal-basic-income-fixes-the-housing-market/"/>
              </a:rPr>
              <a:t>This Photo</a:t>
            </a:r>
            <a:r>
              <a:rPr lang="en-CA" sz="900"/>
              <a:t> by Unknown Author is licensed under </a:t>
            </a:r>
            <a:r>
              <a:rPr lang="en-CA" sz="900">
                <a:hlinkClick r:id="rId4" tooltip="https://creativecommons.org/licenses/by/3.0/"/>
              </a:rPr>
              <a:t>CC BY</a:t>
            </a:r>
            <a:endParaRPr lang="en-CA" sz="900"/>
          </a:p>
        </p:txBody>
      </p:sp>
    </p:spTree>
    <p:extLst>
      <p:ext uri="{BB962C8B-B14F-4D97-AF65-F5344CB8AC3E}">
        <p14:creationId xmlns:p14="http://schemas.microsoft.com/office/powerpoint/2010/main" val="3482926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0F9EAA-649F-2D4C-B3DB-3ED42E635650}"/>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A6B4E88-6938-0CB6-06C4-AE6B3A205EF6}"/>
              </a:ext>
            </a:extLst>
          </p:cNvPr>
          <p:cNvSpPr>
            <a:spLocks noGrp="1"/>
          </p:cNvSpPr>
          <p:nvPr>
            <p:ph type="ctrTitle"/>
          </p:nvPr>
        </p:nvSpPr>
        <p:spPr/>
        <p:txBody>
          <a:bodyPr/>
          <a:lstStyle/>
          <a:p>
            <a:r>
              <a:rPr lang="en-CA" dirty="0">
                <a:solidFill>
                  <a:schemeClr val="bg1"/>
                </a:solidFill>
                <a:latin typeface="Times New Roman" panose="02020603050405020304" pitchFamily="18" charset="0"/>
                <a:cs typeface="Times New Roman" panose="02020603050405020304" pitchFamily="18" charset="0"/>
              </a:rPr>
              <a:t>IMMIGRATION STATUS &amp;</a:t>
            </a:r>
            <a:br>
              <a:rPr lang="en-CA" dirty="0">
                <a:solidFill>
                  <a:schemeClr val="bg1"/>
                </a:solidFill>
                <a:latin typeface="Times New Roman" panose="02020603050405020304" pitchFamily="18" charset="0"/>
                <a:cs typeface="Times New Roman" panose="02020603050405020304" pitchFamily="18" charset="0"/>
              </a:rPr>
            </a:br>
            <a:r>
              <a:rPr lang="en-CA" dirty="0">
                <a:solidFill>
                  <a:schemeClr val="bg1"/>
                </a:solidFill>
                <a:latin typeface="Times New Roman" panose="02020603050405020304" pitchFamily="18" charset="0"/>
                <a:cs typeface="Times New Roman" panose="02020603050405020304" pitchFamily="18" charset="0"/>
              </a:rPr>
              <a:t>BC HOUSING PRICES</a:t>
            </a:r>
          </a:p>
        </p:txBody>
      </p:sp>
      <p:sp>
        <p:nvSpPr>
          <p:cNvPr id="3" name="Subtitle 2">
            <a:extLst>
              <a:ext uri="{FF2B5EF4-FFF2-40B4-BE49-F238E27FC236}">
                <a16:creationId xmlns:a16="http://schemas.microsoft.com/office/drawing/2014/main" id="{119ACE23-5818-9315-0BF3-BBBECD2DA9BC}"/>
              </a:ext>
            </a:extLst>
          </p:cNvPr>
          <p:cNvSpPr>
            <a:spLocks noGrp="1"/>
          </p:cNvSpPr>
          <p:nvPr>
            <p:ph type="subTitle" idx="1"/>
          </p:nvPr>
        </p:nvSpPr>
        <p:spPr/>
        <p:txBody>
          <a:bodyPr/>
          <a:lstStyle/>
          <a:p>
            <a:endParaRPr lang="en-CA" dirty="0"/>
          </a:p>
        </p:txBody>
      </p:sp>
    </p:spTree>
    <p:extLst>
      <p:ext uri="{BB962C8B-B14F-4D97-AF65-F5344CB8AC3E}">
        <p14:creationId xmlns:p14="http://schemas.microsoft.com/office/powerpoint/2010/main" val="36957008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500AD-A6C6-2881-629E-5FC2B56BCD10}"/>
              </a:ext>
            </a:extLst>
          </p:cNvPr>
          <p:cNvSpPr>
            <a:spLocks noGrp="1"/>
          </p:cNvSpPr>
          <p:nvPr>
            <p:ph type="title"/>
          </p:nvPr>
        </p:nvSpPr>
        <p:spPr>
          <a:xfrm>
            <a:off x="163512" y="53899"/>
            <a:ext cx="5452534" cy="1400530"/>
          </a:xfrm>
        </p:spPr>
        <p:txBody>
          <a:bodyPr/>
          <a:lstStyle/>
          <a:p>
            <a:r>
              <a:rPr lang="en-CA" sz="3200" b="1" dirty="0"/>
              <a:t>OBJECTIVE: </a:t>
            </a:r>
            <a:r>
              <a:rPr lang="en-CA" sz="3200" dirty="0"/>
              <a:t>Does Immigration Status Affect the House Price Purchased?</a:t>
            </a:r>
          </a:p>
        </p:txBody>
      </p:sp>
      <p:sp>
        <p:nvSpPr>
          <p:cNvPr id="4" name="Content Placeholder 3">
            <a:extLst>
              <a:ext uri="{FF2B5EF4-FFF2-40B4-BE49-F238E27FC236}">
                <a16:creationId xmlns:a16="http://schemas.microsoft.com/office/drawing/2014/main" id="{941764A9-8DBC-1D89-7D2A-E6A506318280}"/>
              </a:ext>
            </a:extLst>
          </p:cNvPr>
          <p:cNvSpPr>
            <a:spLocks noGrp="1"/>
          </p:cNvSpPr>
          <p:nvPr>
            <p:ph sz="half" idx="2"/>
          </p:nvPr>
        </p:nvSpPr>
        <p:spPr/>
        <p:txBody>
          <a:bodyPr/>
          <a:lstStyle/>
          <a:p>
            <a:endParaRPr lang="en-CA"/>
          </a:p>
        </p:txBody>
      </p:sp>
      <p:pic>
        <p:nvPicPr>
          <p:cNvPr id="5" name="Content Placeholder 4">
            <a:extLst>
              <a:ext uri="{FF2B5EF4-FFF2-40B4-BE49-F238E27FC236}">
                <a16:creationId xmlns:a16="http://schemas.microsoft.com/office/drawing/2014/main" id="{AA558142-54CD-E825-D7F0-87B50234D0FE}"/>
              </a:ext>
            </a:extLst>
          </p:cNvPr>
          <p:cNvPicPr>
            <a:picLocks noGrp="1" noChangeAspect="1"/>
          </p:cNvPicPr>
          <p:nvPr>
            <p:ph sz="half" idx="1"/>
          </p:nvPr>
        </p:nvPicPr>
        <p:blipFill>
          <a:blip r:embed="rId2"/>
          <a:stretch>
            <a:fillRect/>
          </a:stretch>
        </p:blipFill>
        <p:spPr>
          <a:xfrm>
            <a:off x="5384800" y="0"/>
            <a:ext cx="6807200" cy="6858000"/>
          </a:xfrm>
          <a:prstGeom prst="rect">
            <a:avLst/>
          </a:prstGeom>
        </p:spPr>
      </p:pic>
      <p:sp>
        <p:nvSpPr>
          <p:cNvPr id="6" name="Content Placeholder 2">
            <a:extLst>
              <a:ext uri="{FF2B5EF4-FFF2-40B4-BE49-F238E27FC236}">
                <a16:creationId xmlns:a16="http://schemas.microsoft.com/office/drawing/2014/main" id="{4AF8D066-CD84-0BC5-C5FB-18B9C003F85F}"/>
              </a:ext>
            </a:extLst>
          </p:cNvPr>
          <p:cNvSpPr txBox="1">
            <a:spLocks/>
          </p:cNvSpPr>
          <p:nvPr/>
        </p:nvSpPr>
        <p:spPr>
          <a:xfrm>
            <a:off x="-1" y="2210039"/>
            <a:ext cx="5452534" cy="436009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9pPr>
          </a:lstStyle>
          <a:p>
            <a:r>
              <a:rPr lang="en-CA" dirty="0"/>
              <a:t>We will look into the </a:t>
            </a:r>
            <a:r>
              <a:rPr lang="en-CA" b="1" dirty="0"/>
              <a:t>status </a:t>
            </a:r>
            <a:r>
              <a:rPr lang="en-CA" dirty="0"/>
              <a:t>of: </a:t>
            </a:r>
            <a:br>
              <a:rPr lang="en-CA" dirty="0"/>
            </a:br>
            <a:br>
              <a:rPr lang="en-CA" dirty="0"/>
            </a:br>
            <a:r>
              <a:rPr lang="en-CA" dirty="0"/>
              <a:t>1) </a:t>
            </a:r>
            <a:r>
              <a:rPr lang="en-CA" b="1" dirty="0"/>
              <a:t>Immigrant: </a:t>
            </a:r>
            <a:r>
              <a:rPr lang="en-CA" i="1" dirty="0">
                <a:solidFill>
                  <a:schemeClr val="bg2">
                    <a:lumMod val="20000"/>
                    <a:lumOff val="80000"/>
                  </a:schemeClr>
                </a:solidFill>
                <a:hlinkClick r:id="rId3" action="ppaction://hlinksldjump">
                  <a:extLst>
                    <a:ext uri="{A12FA001-AC4F-418D-AE19-62706E023703}">
                      <ahyp:hlinkClr xmlns:ahyp="http://schemas.microsoft.com/office/drawing/2018/hyperlinkcolor" val="tx"/>
                    </a:ext>
                  </a:extLst>
                </a:hlinkClick>
              </a:rPr>
              <a:t>“</a:t>
            </a:r>
            <a:r>
              <a:rPr lang="en-US" b="0" i="1" dirty="0">
                <a:solidFill>
                  <a:schemeClr val="bg2">
                    <a:lumMod val="20000"/>
                    <a:lumOff val="80000"/>
                  </a:schemeClr>
                </a:solidFill>
                <a:effectLst/>
                <a:latin typeface="Noto Sans" panose="020B0502040204020203" pitchFamily="34" charset="0"/>
                <a:hlinkClick r:id="rId3" action="ppaction://hlinksldjump">
                  <a:extLst>
                    <a:ext uri="{A12FA001-AC4F-418D-AE19-62706E023703}">
                      <ahyp:hlinkClr xmlns:ahyp="http://schemas.microsoft.com/office/drawing/2018/hyperlinkcolor" val="tx"/>
                    </a:ext>
                  </a:extLst>
                </a:hlinkClick>
              </a:rPr>
              <a:t>Immigrant" refers to a person who is, or who has ever been, a landed immigrant or permanent resident. Such a person has been granted the right to live in Canada permanently by immigration authorities. Immigrants who have obtained Canadian citizenship by naturalization are included in this group.” – Statistics Canada</a:t>
            </a:r>
            <a:br>
              <a:rPr lang="en-CA" dirty="0"/>
            </a:br>
            <a:endParaRPr lang="en-CA" dirty="0"/>
          </a:p>
          <a:p>
            <a:r>
              <a:rPr lang="en-CA" dirty="0"/>
              <a:t>2) </a:t>
            </a:r>
            <a:r>
              <a:rPr lang="en-CA" b="1" dirty="0"/>
              <a:t>Non- Immigrant</a:t>
            </a:r>
            <a:r>
              <a:rPr lang="en-CA" dirty="0"/>
              <a:t>: Canadian Born individuals, not naturalized</a:t>
            </a:r>
          </a:p>
        </p:txBody>
      </p:sp>
    </p:spTree>
    <p:extLst>
      <p:ext uri="{BB962C8B-B14F-4D97-AF65-F5344CB8AC3E}">
        <p14:creationId xmlns:p14="http://schemas.microsoft.com/office/powerpoint/2010/main" val="3417487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500AD-A6C6-2881-629E-5FC2B56BCD10}"/>
              </a:ext>
            </a:extLst>
          </p:cNvPr>
          <p:cNvSpPr>
            <a:spLocks noGrp="1"/>
          </p:cNvSpPr>
          <p:nvPr>
            <p:ph type="title"/>
          </p:nvPr>
        </p:nvSpPr>
        <p:spPr>
          <a:xfrm>
            <a:off x="163511" y="53899"/>
            <a:ext cx="11862481" cy="1400530"/>
          </a:xfrm>
        </p:spPr>
        <p:txBody>
          <a:bodyPr/>
          <a:lstStyle/>
          <a:p>
            <a:pPr algn="ctr"/>
            <a:r>
              <a:rPr lang="en-CA" sz="3200" b="1" dirty="0"/>
              <a:t>OBJECTIVE: </a:t>
            </a:r>
            <a:r>
              <a:rPr lang="en-CA" sz="3200" dirty="0"/>
              <a:t>Does</a:t>
            </a:r>
            <a:r>
              <a:rPr lang="en-CA" sz="3200" b="1" dirty="0"/>
              <a:t> </a:t>
            </a:r>
            <a:r>
              <a:rPr lang="en-CA" sz="3200" dirty="0"/>
              <a:t>Immigration Status Affect the House Price Purchased?</a:t>
            </a:r>
          </a:p>
        </p:txBody>
      </p:sp>
      <p:sp>
        <p:nvSpPr>
          <p:cNvPr id="6" name="Content Placeholder 2">
            <a:extLst>
              <a:ext uri="{FF2B5EF4-FFF2-40B4-BE49-F238E27FC236}">
                <a16:creationId xmlns:a16="http://schemas.microsoft.com/office/drawing/2014/main" id="{4AF8D066-CD84-0BC5-C5FB-18B9C003F85F}"/>
              </a:ext>
            </a:extLst>
          </p:cNvPr>
          <p:cNvSpPr txBox="1">
            <a:spLocks/>
          </p:cNvSpPr>
          <p:nvPr/>
        </p:nvSpPr>
        <p:spPr>
          <a:xfrm>
            <a:off x="6573458" y="1728347"/>
            <a:ext cx="5452534" cy="436009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9pPr>
          </a:lstStyle>
          <a:p>
            <a:r>
              <a:rPr lang="en-CA" dirty="0"/>
              <a:t>We will observe Immigration and Non- Immigration Status against BC House Price and Units Sold for 2018-2019:</a:t>
            </a:r>
          </a:p>
          <a:p>
            <a:pPr marL="0" indent="0">
              <a:buNone/>
            </a:pPr>
            <a:r>
              <a:rPr lang="en-CA" dirty="0"/>
              <a:t>	1) </a:t>
            </a:r>
            <a:r>
              <a:rPr lang="en-US" dirty="0"/>
              <a:t>2018-2019 Immigration Status vs. 		Average Number of Property Buyers</a:t>
            </a:r>
            <a:endParaRPr lang="en-CA" dirty="0"/>
          </a:p>
          <a:p>
            <a:pPr marL="0" indent="0">
              <a:buNone/>
            </a:pPr>
            <a:r>
              <a:rPr lang="en-CA" dirty="0"/>
              <a:t>	2) </a:t>
            </a:r>
            <a:r>
              <a:rPr lang="en-US" dirty="0"/>
              <a:t>Immigrant vs. Non- Immigrant Status: 	2018-2019 Average Total Income of 	Property Buyer vs. Average Sales Price 	(CDN $)</a:t>
            </a:r>
            <a:endParaRPr lang="en-CA" dirty="0"/>
          </a:p>
          <a:p>
            <a:pPr marL="0" indent="0">
              <a:buNone/>
            </a:pPr>
            <a:r>
              <a:rPr lang="en-CA" dirty="0"/>
              <a:t>	</a:t>
            </a:r>
            <a:br>
              <a:rPr lang="en-CA" dirty="0"/>
            </a:br>
            <a:br>
              <a:rPr lang="en-CA" dirty="0"/>
            </a:br>
            <a:endParaRPr lang="en-CA" dirty="0"/>
          </a:p>
        </p:txBody>
      </p:sp>
      <p:pic>
        <p:nvPicPr>
          <p:cNvPr id="11" name="Picture 10">
            <a:extLst>
              <a:ext uri="{FF2B5EF4-FFF2-40B4-BE49-F238E27FC236}">
                <a16:creationId xmlns:a16="http://schemas.microsoft.com/office/drawing/2014/main" id="{17B3E657-41AB-292C-F666-FB2997E25E97}"/>
              </a:ext>
            </a:extLst>
          </p:cNvPr>
          <p:cNvPicPr>
            <a:picLocks noChangeAspect="1"/>
          </p:cNvPicPr>
          <p:nvPr/>
        </p:nvPicPr>
        <p:blipFill rotWithShape="1">
          <a:blip r:embed="rId2"/>
          <a:srcRect l="1174" t="1617" r="588"/>
          <a:stretch/>
        </p:blipFill>
        <p:spPr>
          <a:xfrm>
            <a:off x="236764" y="1902279"/>
            <a:ext cx="6131380" cy="3453492"/>
          </a:xfrm>
          <a:prstGeom prst="rect">
            <a:avLst/>
          </a:prstGeom>
          <a:ln w="12700">
            <a:solidFill>
              <a:schemeClr val="tx1"/>
            </a:solidFill>
          </a:ln>
        </p:spPr>
      </p:pic>
    </p:spTree>
    <p:extLst>
      <p:ext uri="{BB962C8B-B14F-4D97-AF65-F5344CB8AC3E}">
        <p14:creationId xmlns:p14="http://schemas.microsoft.com/office/powerpoint/2010/main" val="2415011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77F57-3DBE-9A95-CEF4-544181C111BB}"/>
              </a:ext>
            </a:extLst>
          </p:cNvPr>
          <p:cNvSpPr>
            <a:spLocks noGrp="1"/>
          </p:cNvSpPr>
          <p:nvPr>
            <p:ph type="title"/>
          </p:nvPr>
        </p:nvSpPr>
        <p:spPr>
          <a:xfrm>
            <a:off x="705378" y="156385"/>
            <a:ext cx="10682289" cy="1401482"/>
          </a:xfrm>
        </p:spPr>
        <p:txBody>
          <a:bodyPr/>
          <a:lstStyle/>
          <a:p>
            <a:r>
              <a:rPr lang="en-CA" sz="4000" dirty="0"/>
              <a:t>Immigration Status and Average Number of Property Buyers 2018-2019</a:t>
            </a:r>
          </a:p>
        </p:txBody>
      </p:sp>
      <p:pic>
        <p:nvPicPr>
          <p:cNvPr id="6" name="Content Placeholder 5">
            <a:extLst>
              <a:ext uri="{FF2B5EF4-FFF2-40B4-BE49-F238E27FC236}">
                <a16:creationId xmlns:a16="http://schemas.microsoft.com/office/drawing/2014/main" id="{2C21580B-A8ED-5F00-E63B-17E83998A01D}"/>
              </a:ext>
            </a:extLst>
          </p:cNvPr>
          <p:cNvPicPr>
            <a:picLocks noGrp="1" noChangeAspect="1"/>
          </p:cNvPicPr>
          <p:nvPr>
            <p:ph sz="half" idx="1"/>
          </p:nvPr>
        </p:nvPicPr>
        <p:blipFill>
          <a:blip r:embed="rId2"/>
          <a:stretch>
            <a:fillRect/>
          </a:stretch>
        </p:blipFill>
        <p:spPr>
          <a:xfrm>
            <a:off x="608816" y="2056092"/>
            <a:ext cx="5893584" cy="4420188"/>
          </a:xfrm>
        </p:spPr>
      </p:pic>
      <p:sp>
        <p:nvSpPr>
          <p:cNvPr id="4" name="Content Placeholder 3">
            <a:extLst>
              <a:ext uri="{FF2B5EF4-FFF2-40B4-BE49-F238E27FC236}">
                <a16:creationId xmlns:a16="http://schemas.microsoft.com/office/drawing/2014/main" id="{6D99935C-4C3C-6AD1-BB6D-93FB1B7714AE}"/>
              </a:ext>
            </a:extLst>
          </p:cNvPr>
          <p:cNvSpPr>
            <a:spLocks noGrp="1"/>
          </p:cNvSpPr>
          <p:nvPr>
            <p:ph sz="half" idx="2"/>
          </p:nvPr>
        </p:nvSpPr>
        <p:spPr>
          <a:xfrm>
            <a:off x="6843530" y="2056092"/>
            <a:ext cx="4396341" cy="4200245"/>
          </a:xfrm>
        </p:spPr>
        <p:txBody>
          <a:bodyPr/>
          <a:lstStyle/>
          <a:p>
            <a:r>
              <a:rPr lang="en-CA" dirty="0"/>
              <a:t>Combined 2018-2019, Non-Immigrants bought houses almost more than half against Immigrants in BC </a:t>
            </a:r>
          </a:p>
          <a:p>
            <a:r>
              <a:rPr lang="en-CA" dirty="0"/>
              <a:t>Also, for both groups, more house were purchased in 2018 than in 2019</a:t>
            </a:r>
          </a:p>
        </p:txBody>
      </p:sp>
    </p:spTree>
    <p:extLst>
      <p:ext uri="{BB962C8B-B14F-4D97-AF65-F5344CB8AC3E}">
        <p14:creationId xmlns:p14="http://schemas.microsoft.com/office/powerpoint/2010/main" val="3984655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99A48-83BC-59D9-54ED-C6C8DA185DAB}"/>
              </a:ext>
            </a:extLst>
          </p:cNvPr>
          <p:cNvSpPr>
            <a:spLocks noGrp="1"/>
          </p:cNvSpPr>
          <p:nvPr>
            <p:ph type="title"/>
          </p:nvPr>
        </p:nvSpPr>
        <p:spPr>
          <a:xfrm>
            <a:off x="236764" y="243851"/>
            <a:ext cx="11846379" cy="865111"/>
          </a:xfrm>
        </p:spPr>
        <p:txBody>
          <a:bodyPr/>
          <a:lstStyle/>
          <a:p>
            <a:r>
              <a:rPr lang="en-CA" sz="4000" dirty="0"/>
              <a:t>2018- 2019 Immigrant vs. Non- Immigrant Status</a:t>
            </a:r>
          </a:p>
        </p:txBody>
      </p:sp>
      <p:sp>
        <p:nvSpPr>
          <p:cNvPr id="16" name="Content Placeholder 15">
            <a:extLst>
              <a:ext uri="{FF2B5EF4-FFF2-40B4-BE49-F238E27FC236}">
                <a16:creationId xmlns:a16="http://schemas.microsoft.com/office/drawing/2014/main" id="{801F0236-6B47-DF6D-30A1-94DBACF88B86}"/>
              </a:ext>
            </a:extLst>
          </p:cNvPr>
          <p:cNvSpPr>
            <a:spLocks noGrp="1"/>
          </p:cNvSpPr>
          <p:nvPr>
            <p:ph sz="half" idx="1"/>
          </p:nvPr>
        </p:nvSpPr>
        <p:spPr>
          <a:xfrm>
            <a:off x="646111" y="4915603"/>
            <a:ext cx="10856597" cy="1400530"/>
          </a:xfrm>
        </p:spPr>
        <p:txBody>
          <a:bodyPr>
            <a:normAutofit/>
          </a:bodyPr>
          <a:lstStyle/>
          <a:p>
            <a:r>
              <a:rPr lang="en-CA" b="1" dirty="0"/>
              <a:t>Immigrant Status</a:t>
            </a:r>
            <a:r>
              <a:rPr lang="en-CA" dirty="0"/>
              <a:t>: Average Sales vs. Average Total Income does not affect whether an individual is an Immigrant, due to the low correlation of 0.00143. Indicating other factors.</a:t>
            </a:r>
          </a:p>
          <a:p>
            <a:r>
              <a:rPr lang="en-CA" b="1" dirty="0"/>
              <a:t>Non Immigrant Status</a:t>
            </a:r>
            <a:r>
              <a:rPr lang="en-CA" dirty="0"/>
              <a:t>: With the correlation of 0.103, indicating there is a low relation between the Average Sales Price and Average Total Income</a:t>
            </a:r>
          </a:p>
        </p:txBody>
      </p:sp>
      <p:pic>
        <p:nvPicPr>
          <p:cNvPr id="4" name="Picture 3">
            <a:extLst>
              <a:ext uri="{FF2B5EF4-FFF2-40B4-BE49-F238E27FC236}">
                <a16:creationId xmlns:a16="http://schemas.microsoft.com/office/drawing/2014/main" id="{1A0AC656-EAC0-FA68-A7E2-E857AADD5441}"/>
              </a:ext>
            </a:extLst>
          </p:cNvPr>
          <p:cNvPicPr>
            <a:picLocks noChangeAspect="1"/>
          </p:cNvPicPr>
          <p:nvPr/>
        </p:nvPicPr>
        <p:blipFill>
          <a:blip r:embed="rId2"/>
          <a:stretch>
            <a:fillRect/>
          </a:stretch>
        </p:blipFill>
        <p:spPr>
          <a:xfrm>
            <a:off x="6365397" y="1337734"/>
            <a:ext cx="5137311" cy="3352798"/>
          </a:xfrm>
          <a:prstGeom prst="rect">
            <a:avLst/>
          </a:prstGeom>
        </p:spPr>
      </p:pic>
      <p:pic>
        <p:nvPicPr>
          <p:cNvPr id="8" name="Picture 7">
            <a:extLst>
              <a:ext uri="{FF2B5EF4-FFF2-40B4-BE49-F238E27FC236}">
                <a16:creationId xmlns:a16="http://schemas.microsoft.com/office/drawing/2014/main" id="{C226F653-663F-8535-1207-600FB8D90300}"/>
              </a:ext>
            </a:extLst>
          </p:cNvPr>
          <p:cNvPicPr>
            <a:picLocks noChangeAspect="1"/>
          </p:cNvPicPr>
          <p:nvPr/>
        </p:nvPicPr>
        <p:blipFill>
          <a:blip r:embed="rId3"/>
          <a:stretch>
            <a:fillRect/>
          </a:stretch>
        </p:blipFill>
        <p:spPr>
          <a:xfrm>
            <a:off x="646111" y="1334033"/>
            <a:ext cx="5137311" cy="3360200"/>
          </a:xfrm>
          <a:prstGeom prst="rect">
            <a:avLst/>
          </a:prstGeom>
        </p:spPr>
      </p:pic>
    </p:spTree>
    <p:extLst>
      <p:ext uri="{BB962C8B-B14F-4D97-AF65-F5344CB8AC3E}">
        <p14:creationId xmlns:p14="http://schemas.microsoft.com/office/powerpoint/2010/main" val="3422382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0F9EAA-649F-2D4C-B3DB-3ED42E635650}"/>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A6B4E88-6938-0CB6-06C4-AE6B3A205EF6}"/>
              </a:ext>
            </a:extLst>
          </p:cNvPr>
          <p:cNvSpPr>
            <a:spLocks noGrp="1"/>
          </p:cNvSpPr>
          <p:nvPr>
            <p:ph type="ctrTitle"/>
          </p:nvPr>
        </p:nvSpPr>
        <p:spPr>
          <a:xfrm>
            <a:off x="1380067" y="0"/>
            <a:ext cx="9144000" cy="936097"/>
          </a:xfrm>
        </p:spPr>
        <p:txBody>
          <a:bodyPr>
            <a:normAutofit/>
          </a:bodyPr>
          <a:lstStyle/>
          <a:p>
            <a:r>
              <a:rPr lang="en-CA" dirty="0">
                <a:solidFill>
                  <a:schemeClr val="tx1">
                    <a:lumMod val="75000"/>
                    <a:lumOff val="25000"/>
                  </a:schemeClr>
                </a:solidFill>
                <a:latin typeface="Times New Roman" panose="02020603050405020304" pitchFamily="18" charset="0"/>
                <a:cs typeface="Times New Roman" panose="02020603050405020304" pitchFamily="18" charset="0"/>
              </a:rPr>
              <a:t>CONCLUSION</a:t>
            </a:r>
          </a:p>
        </p:txBody>
      </p:sp>
      <p:sp>
        <p:nvSpPr>
          <p:cNvPr id="3" name="Subtitle 2">
            <a:extLst>
              <a:ext uri="{FF2B5EF4-FFF2-40B4-BE49-F238E27FC236}">
                <a16:creationId xmlns:a16="http://schemas.microsoft.com/office/drawing/2014/main" id="{119ACE23-5818-9315-0BF3-BBBECD2DA9BC}"/>
              </a:ext>
            </a:extLst>
          </p:cNvPr>
          <p:cNvSpPr>
            <a:spLocks noGrp="1"/>
          </p:cNvSpPr>
          <p:nvPr>
            <p:ph type="subTitle" idx="1"/>
          </p:nvPr>
        </p:nvSpPr>
        <p:spPr>
          <a:xfrm>
            <a:off x="1320801" y="1016000"/>
            <a:ext cx="9694332" cy="5715000"/>
          </a:xfrm>
          <a:solidFill>
            <a:schemeClr val="bg1"/>
          </a:solidFill>
        </p:spPr>
        <p:txBody>
          <a:bodyPr>
            <a:normAutofit/>
          </a:bodyPr>
          <a:lstStyle/>
          <a:p>
            <a:pPr>
              <a:lnSpc>
                <a:spcPct val="90000"/>
              </a:lnSpc>
              <a:spcAft>
                <a:spcPts val="600"/>
              </a:spcAft>
            </a:pPr>
            <a:endParaRPr lang="en-US" sz="2000" dirty="0"/>
          </a:p>
          <a:p>
            <a:pPr>
              <a:lnSpc>
                <a:spcPct val="90000"/>
              </a:lnSpc>
              <a:spcAft>
                <a:spcPts val="600"/>
              </a:spcAft>
            </a:pPr>
            <a:r>
              <a:rPr lang="en-US" sz="2000" dirty="0">
                <a:solidFill>
                  <a:schemeClr val="accent1">
                    <a:lumMod val="75000"/>
                  </a:schemeClr>
                </a:solidFill>
              </a:rPr>
              <a:t>Question: What were the trends in BC Housing Market between 2018-2019, with the Buyer Characteristics observed:</a:t>
            </a:r>
          </a:p>
          <a:p>
            <a:pPr marL="342900" indent="-342900" algn="l">
              <a:buFontTx/>
              <a:buChar char="-"/>
            </a:pPr>
            <a:r>
              <a:rPr lang="en-CA" sz="2000" dirty="0"/>
              <a:t>Number of Houses Sold decreased from 2018-2019</a:t>
            </a:r>
          </a:p>
          <a:p>
            <a:pPr marL="342900" indent="-342900" algn="l">
              <a:buFontTx/>
              <a:buChar char="-"/>
            </a:pPr>
            <a:r>
              <a:rPr lang="en-US" sz="2000" dirty="0"/>
              <a:t>The age group of 35 to 54 years old are the highest in number of home purchasers</a:t>
            </a:r>
          </a:p>
          <a:p>
            <a:pPr marL="342900" indent="-342900" algn="l">
              <a:buFontTx/>
              <a:buChar char="-"/>
            </a:pPr>
            <a:r>
              <a:rPr lang="en-CA" sz="2000" dirty="0"/>
              <a:t>Groups with children bought the most houses</a:t>
            </a:r>
          </a:p>
          <a:p>
            <a:pPr marL="342900" indent="-342900" algn="l">
              <a:buFontTx/>
              <a:buChar char="-"/>
            </a:pPr>
            <a:r>
              <a:rPr lang="en-CA" sz="2000" dirty="0"/>
              <a:t>The number of houses are the same between men and women in 2018-2019</a:t>
            </a:r>
          </a:p>
          <a:p>
            <a:pPr marL="342900" indent="-342900" algn="l">
              <a:buFontTx/>
              <a:buChar char="-"/>
            </a:pPr>
            <a:r>
              <a:rPr lang="en-CA" sz="2000" b="1" dirty="0"/>
              <a:t>FURTHER CONCLUSION: If you are 44, have a family and are non-immigrant you were more likely to be able to buy a house in BC between 2018-2019.</a:t>
            </a:r>
          </a:p>
          <a:p>
            <a:pPr marL="342900" indent="-342900" algn="l">
              <a:buFontTx/>
              <a:buChar char="-"/>
            </a:pPr>
            <a:r>
              <a:rPr lang="en-CA" sz="2000" b="1" dirty="0"/>
              <a:t>WAY FORWARD: What factors would actually effect the BC Housing Market?</a:t>
            </a:r>
            <a:br>
              <a:rPr lang="en-CA" sz="2000" dirty="0"/>
            </a:br>
            <a:br>
              <a:rPr lang="en-CA" dirty="0"/>
            </a:br>
            <a:endParaRPr lang="en-CA" dirty="0"/>
          </a:p>
        </p:txBody>
      </p:sp>
    </p:spTree>
    <p:extLst>
      <p:ext uri="{BB962C8B-B14F-4D97-AF65-F5344CB8AC3E}">
        <p14:creationId xmlns:p14="http://schemas.microsoft.com/office/powerpoint/2010/main" val="15273897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3" descr="Wooden blocks stacked to create a bar graph">
            <a:extLst>
              <a:ext uri="{FF2B5EF4-FFF2-40B4-BE49-F238E27FC236}">
                <a16:creationId xmlns:a16="http://schemas.microsoft.com/office/drawing/2014/main" id="{8073BFE6-C5FE-E8BA-2FA2-229593FCBD1B}"/>
              </a:ext>
            </a:extLst>
          </p:cNvPr>
          <p:cNvPicPr>
            <a:picLocks noChangeAspect="1"/>
          </p:cNvPicPr>
          <p:nvPr/>
        </p:nvPicPr>
        <p:blipFill rotWithShape="1">
          <a:blip r:embed="rId2">
            <a:alphaModFix/>
          </a:blip>
          <a:srcRect l="25704" r="14961" b="-2"/>
          <a:stretch/>
        </p:blipFill>
        <p:spPr>
          <a:xfrm>
            <a:off x="1" y="0"/>
            <a:ext cx="12192000" cy="6858000"/>
          </a:xfrm>
          <a:prstGeom prst="rect">
            <a:avLst/>
          </a:prstGeom>
        </p:spPr>
      </p:pic>
      <p:sp>
        <p:nvSpPr>
          <p:cNvPr id="2" name="Title 1">
            <a:extLst>
              <a:ext uri="{FF2B5EF4-FFF2-40B4-BE49-F238E27FC236}">
                <a16:creationId xmlns:a16="http://schemas.microsoft.com/office/drawing/2014/main" id="{04984072-8D05-1D8F-F118-E86EDFB74360}"/>
              </a:ext>
            </a:extLst>
          </p:cNvPr>
          <p:cNvSpPr>
            <a:spLocks noGrp="1"/>
          </p:cNvSpPr>
          <p:nvPr>
            <p:ph type="ctrTitle"/>
          </p:nvPr>
        </p:nvSpPr>
        <p:spPr>
          <a:xfrm>
            <a:off x="733197" y="552451"/>
            <a:ext cx="6772503" cy="1752600"/>
          </a:xfrm>
        </p:spPr>
        <p:txBody>
          <a:bodyPr anchor="b">
            <a:normAutofit/>
          </a:bodyPr>
          <a:lstStyle/>
          <a:p>
            <a:pPr algn="ctr">
              <a:lnSpc>
                <a:spcPct val="110000"/>
              </a:lnSpc>
            </a:pPr>
            <a:r>
              <a:rPr lang="en-CA" sz="4000" b="1" dirty="0">
                <a:latin typeface="Bodoni MT Black" panose="02070A03080606020203" pitchFamily="18" charset="0"/>
                <a:ea typeface="Calibri" panose="020F0502020204030204" pitchFamily="34" charset="0"/>
                <a:cs typeface="Calibri" panose="020F0502020204030204" pitchFamily="34" charset="0"/>
              </a:rPr>
              <a:t>Housing MarketAnalysis</a:t>
            </a:r>
            <a:br>
              <a:rPr lang="en-CA" sz="2000" b="1" dirty="0">
                <a:latin typeface="Bodoni MT Black" panose="02070A03080606020203" pitchFamily="18" charset="0"/>
                <a:ea typeface="Calibri" panose="020F0502020204030204" pitchFamily="34" charset="0"/>
                <a:cs typeface="Calibri" panose="020F0502020204030204" pitchFamily="34" charset="0"/>
              </a:rPr>
            </a:br>
            <a:r>
              <a:rPr lang="en-CA" sz="1400" b="1" dirty="0">
                <a:latin typeface="Times New Roman" panose="02020603050405020304" pitchFamily="18" charset="0"/>
                <a:ea typeface="Calibri" panose="020F0502020204030204" pitchFamily="34" charset="0"/>
                <a:cs typeface="Times New Roman" panose="02020603050405020304" pitchFamily="18" charset="0"/>
              </a:rPr>
              <a:t>FOR CITIES IN BRITISH COLUMBIA</a:t>
            </a:r>
            <a:br>
              <a:rPr lang="en-CA" sz="1500" b="1" dirty="0">
                <a:latin typeface="Bodoni MT Black" panose="02070A03080606020203" pitchFamily="18" charset="0"/>
                <a:ea typeface="Calibri" panose="020F0502020204030204" pitchFamily="34" charset="0"/>
                <a:cs typeface="Calibri" panose="020F0502020204030204" pitchFamily="34" charset="0"/>
              </a:rPr>
            </a:br>
            <a:r>
              <a:rPr lang="en-CA" sz="1500" b="1" dirty="0">
                <a:latin typeface="Bodoni MT Black" panose="02070A03080606020203" pitchFamily="18" charset="0"/>
                <a:ea typeface="Calibri" panose="020F0502020204030204" pitchFamily="34" charset="0"/>
                <a:cs typeface="Calibri" panose="020F0502020204030204" pitchFamily="34" charset="0"/>
              </a:rPr>
              <a:t>BY: DEEPIKA, GOSAYE, DWANPREET, &amp; HUMA</a:t>
            </a:r>
            <a:br>
              <a:rPr lang="en-CA" sz="1500" b="1" dirty="0"/>
            </a:br>
            <a:endParaRPr lang="en-CA" sz="1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0983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0F9EAA-649F-2D4C-B3DB-3ED42E635650}"/>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A6B4E88-6938-0CB6-06C4-AE6B3A205EF6}"/>
              </a:ext>
            </a:extLst>
          </p:cNvPr>
          <p:cNvSpPr>
            <a:spLocks noGrp="1"/>
          </p:cNvSpPr>
          <p:nvPr>
            <p:ph type="ctrTitle"/>
          </p:nvPr>
        </p:nvSpPr>
        <p:spPr>
          <a:xfrm>
            <a:off x="1380067" y="0"/>
            <a:ext cx="9144000" cy="936097"/>
          </a:xfrm>
        </p:spPr>
        <p:txBody>
          <a:bodyPr>
            <a:normAutofit/>
          </a:bodyPr>
          <a:lstStyle/>
          <a:p>
            <a:r>
              <a:rPr lang="en-CA" sz="4000" dirty="0">
                <a:solidFill>
                  <a:schemeClr val="tx1">
                    <a:lumMod val="75000"/>
                    <a:lumOff val="25000"/>
                  </a:schemeClr>
                </a:solidFill>
                <a:latin typeface="Times New Roman" panose="02020603050405020304" pitchFamily="18" charset="0"/>
                <a:cs typeface="Times New Roman" panose="02020603050405020304" pitchFamily="18" charset="0"/>
              </a:rPr>
              <a:t>REFRENCE</a:t>
            </a:r>
          </a:p>
        </p:txBody>
      </p:sp>
      <p:sp>
        <p:nvSpPr>
          <p:cNvPr id="3" name="Subtitle 2">
            <a:extLst>
              <a:ext uri="{FF2B5EF4-FFF2-40B4-BE49-F238E27FC236}">
                <a16:creationId xmlns:a16="http://schemas.microsoft.com/office/drawing/2014/main" id="{119ACE23-5818-9315-0BF3-BBBECD2DA9BC}"/>
              </a:ext>
            </a:extLst>
          </p:cNvPr>
          <p:cNvSpPr>
            <a:spLocks noGrp="1"/>
          </p:cNvSpPr>
          <p:nvPr>
            <p:ph type="subTitle" idx="1"/>
          </p:nvPr>
        </p:nvSpPr>
        <p:spPr>
          <a:xfrm>
            <a:off x="718457" y="1151163"/>
            <a:ext cx="10687050" cy="5233307"/>
          </a:xfrm>
          <a:solidFill>
            <a:schemeClr val="bg1"/>
          </a:solidFill>
        </p:spPr>
        <p:txBody>
          <a:bodyPr>
            <a:normAutofit/>
          </a:bodyPr>
          <a:lstStyle/>
          <a:p>
            <a:pPr algn="l"/>
            <a:r>
              <a:rPr lang="en-CA" sz="1600" dirty="0"/>
              <a:t>Reference Link:</a:t>
            </a:r>
            <a:br>
              <a:rPr lang="en-CA" sz="1600" dirty="0"/>
            </a:br>
            <a:br>
              <a:rPr lang="en-CA" sz="1600" dirty="0"/>
            </a:br>
            <a:r>
              <a:rPr lang="en-CA" sz="1600" dirty="0"/>
              <a:t>Data:</a:t>
            </a:r>
            <a:br>
              <a:rPr lang="en-CA" sz="1600" dirty="0"/>
            </a:br>
            <a:r>
              <a:rPr lang="en-CA" sz="1600" dirty="0">
                <a:hlinkClick r:id="rId3"/>
              </a:rPr>
              <a:t>https://www150.statcan.gc.ca/t1/tbl1/en/cv.action?pid=4610006201</a:t>
            </a:r>
            <a:endParaRPr lang="en-CA" sz="1600" dirty="0"/>
          </a:p>
          <a:p>
            <a:pPr algn="l"/>
            <a:br>
              <a:rPr lang="en-CA" sz="1600" dirty="0"/>
            </a:br>
            <a:r>
              <a:rPr lang="en-CA" sz="1600" dirty="0"/>
              <a:t>Pictures:</a:t>
            </a:r>
          </a:p>
          <a:p>
            <a:pPr algn="l"/>
            <a:r>
              <a:rPr lang="en-CA" sz="16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https://www.thestar.com/vancouver/2019/05/28/government-policies-weigh-on-declining-bc-housing-market-report-says.html</a:t>
            </a:r>
            <a:endParaRPr lang="en-CA"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gn="l"/>
            <a:r>
              <a:rPr lang="en-CA" sz="1600" dirty="0">
                <a:hlinkClick r:id="rId5"/>
              </a:rPr>
              <a:t>https://www.fridman.ca/2018/04/24/living-canada-without-status/</a:t>
            </a:r>
            <a:r>
              <a:rPr lang="en-CA" sz="1600" dirty="0"/>
              <a:t> </a:t>
            </a:r>
          </a:p>
        </p:txBody>
      </p:sp>
    </p:spTree>
    <p:extLst>
      <p:ext uri="{BB962C8B-B14F-4D97-AF65-F5344CB8AC3E}">
        <p14:creationId xmlns:p14="http://schemas.microsoft.com/office/powerpoint/2010/main" val="3880076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0F9EAA-649F-2D4C-B3DB-3ED42E635650}"/>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A6B4E88-6938-0CB6-06C4-AE6B3A205EF6}"/>
              </a:ext>
            </a:extLst>
          </p:cNvPr>
          <p:cNvSpPr>
            <a:spLocks noGrp="1"/>
          </p:cNvSpPr>
          <p:nvPr>
            <p:ph type="ctrTitle"/>
          </p:nvPr>
        </p:nvSpPr>
        <p:spPr>
          <a:xfrm>
            <a:off x="1212105" y="1447799"/>
            <a:ext cx="8825658" cy="3329581"/>
          </a:xfrm>
        </p:spPr>
        <p:txBody>
          <a:bodyPr>
            <a:normAutofit/>
          </a:bodyPr>
          <a:lstStyle/>
          <a:p>
            <a:pPr algn="ctr"/>
            <a:r>
              <a:rPr lang="en-CA" sz="6000" dirty="0">
                <a:solidFill>
                  <a:schemeClr val="tx1"/>
                </a:solidFill>
                <a:latin typeface="Times New Roman" panose="02020603050405020304" pitchFamily="18" charset="0"/>
                <a:cs typeface="Times New Roman" panose="02020603050405020304" pitchFamily="18" charset="0"/>
              </a:rPr>
              <a:t>ANALYSIS OF TOTAL INCOME AND HOUSE PRICES</a:t>
            </a:r>
          </a:p>
        </p:txBody>
      </p:sp>
      <p:sp>
        <p:nvSpPr>
          <p:cNvPr id="3" name="Subtitle 2">
            <a:extLst>
              <a:ext uri="{FF2B5EF4-FFF2-40B4-BE49-F238E27FC236}">
                <a16:creationId xmlns:a16="http://schemas.microsoft.com/office/drawing/2014/main" id="{119ACE23-5818-9315-0BF3-BBBECD2DA9BC}"/>
              </a:ext>
            </a:extLst>
          </p:cNvPr>
          <p:cNvSpPr>
            <a:spLocks noGrp="1"/>
          </p:cNvSpPr>
          <p:nvPr>
            <p:ph type="subTitle" idx="1"/>
          </p:nvPr>
        </p:nvSpPr>
        <p:spPr/>
        <p:txBody>
          <a:bodyPr/>
          <a:lstStyle/>
          <a:p>
            <a:endParaRPr lang="en-CA" dirty="0"/>
          </a:p>
        </p:txBody>
      </p:sp>
    </p:spTree>
    <p:extLst>
      <p:ext uri="{BB962C8B-B14F-4D97-AF65-F5344CB8AC3E}">
        <p14:creationId xmlns:p14="http://schemas.microsoft.com/office/powerpoint/2010/main" val="4134890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gnifying glass showing decling performance">
            <a:extLst>
              <a:ext uri="{FF2B5EF4-FFF2-40B4-BE49-F238E27FC236}">
                <a16:creationId xmlns:a16="http://schemas.microsoft.com/office/drawing/2014/main" id="{83FDFE56-C764-47B0-7FCE-A6235C1988F2}"/>
              </a:ext>
            </a:extLst>
          </p:cNvPr>
          <p:cNvPicPr>
            <a:picLocks noChangeAspect="1"/>
          </p:cNvPicPr>
          <p:nvPr/>
        </p:nvPicPr>
        <p:blipFill rotWithShape="1">
          <a:blip r:embed="rId2"/>
          <a:srcRect r="5882" b="-1"/>
          <a:stretch/>
        </p:blipFill>
        <p:spPr>
          <a:xfrm>
            <a:off x="4459856" y="10"/>
            <a:ext cx="8600377" cy="6857990"/>
          </a:xfrm>
          <a:prstGeom prst="rect">
            <a:avLst/>
          </a:prstGeom>
        </p:spPr>
      </p:pic>
      <p:sp>
        <p:nvSpPr>
          <p:cNvPr id="2" name="TextBox 1">
            <a:extLst>
              <a:ext uri="{FF2B5EF4-FFF2-40B4-BE49-F238E27FC236}">
                <a16:creationId xmlns:a16="http://schemas.microsoft.com/office/drawing/2014/main" id="{56F0502C-9E25-210E-DAA7-15190F4E43E7}"/>
              </a:ext>
            </a:extLst>
          </p:cNvPr>
          <p:cNvSpPr txBox="1"/>
          <p:nvPr/>
        </p:nvSpPr>
        <p:spPr>
          <a:xfrm>
            <a:off x="0" y="0"/>
            <a:ext cx="4459856" cy="189991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a:latin typeface="+mj-lt"/>
                <a:ea typeface="+mj-ea"/>
                <a:cs typeface="+mj-cs"/>
              </a:rPr>
              <a:t>Overall Objective</a:t>
            </a:r>
          </a:p>
          <a:p>
            <a:pPr>
              <a:lnSpc>
                <a:spcPct val="90000"/>
              </a:lnSpc>
              <a:spcBef>
                <a:spcPct val="0"/>
              </a:spcBef>
              <a:spcAft>
                <a:spcPts val="600"/>
              </a:spcAft>
            </a:pPr>
            <a:endParaRPr lang="en-US" sz="4000" dirty="0">
              <a:latin typeface="+mj-lt"/>
              <a:ea typeface="+mj-ea"/>
              <a:cs typeface="+mj-cs"/>
            </a:endParaRPr>
          </a:p>
        </p:txBody>
      </p:sp>
      <p:sp>
        <p:nvSpPr>
          <p:cNvPr id="3" name="TextBox 2">
            <a:extLst>
              <a:ext uri="{FF2B5EF4-FFF2-40B4-BE49-F238E27FC236}">
                <a16:creationId xmlns:a16="http://schemas.microsoft.com/office/drawing/2014/main" id="{2CE9D5D4-F4E4-3B67-B1C7-3EE92045711D}"/>
              </a:ext>
            </a:extLst>
          </p:cNvPr>
          <p:cNvSpPr txBox="1"/>
          <p:nvPr/>
        </p:nvSpPr>
        <p:spPr>
          <a:xfrm>
            <a:off x="97706" y="1226611"/>
            <a:ext cx="4258633" cy="3742762"/>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1600" dirty="0"/>
              <a:t>Gather Housing Market data for BC for years 2018 and 2019</a:t>
            </a:r>
          </a:p>
          <a:p>
            <a:pPr marL="285750" indent="-228600">
              <a:lnSpc>
                <a:spcPct val="90000"/>
              </a:lnSpc>
              <a:spcAft>
                <a:spcPts val="600"/>
              </a:spcAft>
              <a:buFont typeface="Arial" panose="020B0604020202020204" pitchFamily="34" charset="0"/>
              <a:buChar char="•"/>
            </a:pPr>
            <a:r>
              <a:rPr lang="en-US" sz="1600" dirty="0"/>
              <a:t>Analyze data to determine trends, correlations and useful stats	</a:t>
            </a:r>
          </a:p>
        </p:txBody>
      </p:sp>
      <p:sp>
        <p:nvSpPr>
          <p:cNvPr id="4" name="TextBox 3">
            <a:extLst>
              <a:ext uri="{FF2B5EF4-FFF2-40B4-BE49-F238E27FC236}">
                <a16:creationId xmlns:a16="http://schemas.microsoft.com/office/drawing/2014/main" id="{C31F92DB-F517-FA33-645C-D5C8FE1C45F4}"/>
              </a:ext>
            </a:extLst>
          </p:cNvPr>
          <p:cNvSpPr txBox="1"/>
          <p:nvPr/>
        </p:nvSpPr>
        <p:spPr>
          <a:xfrm>
            <a:off x="-1" y="2710414"/>
            <a:ext cx="4459855" cy="6478697"/>
          </a:xfrm>
          <a:prstGeom prst="rect">
            <a:avLst/>
          </a:prstGeom>
          <a:noFill/>
        </p:spPr>
        <p:txBody>
          <a:bodyPr wrap="square" rtlCol="0">
            <a:spAutoFit/>
          </a:bodyPr>
          <a:lstStyle/>
          <a:p>
            <a:pPr>
              <a:spcAft>
                <a:spcPts val="600"/>
              </a:spcAft>
            </a:pPr>
            <a:r>
              <a:rPr lang="en-CA" sz="3600" dirty="0"/>
              <a:t>Our Objective </a:t>
            </a:r>
          </a:p>
          <a:p>
            <a:pPr>
              <a:spcAft>
                <a:spcPts val="600"/>
              </a:spcAft>
            </a:pPr>
            <a:r>
              <a:rPr lang="en-CA" sz="1600" dirty="0"/>
              <a:t>Determine any trends or relation  between:</a:t>
            </a:r>
          </a:p>
          <a:p>
            <a:pPr marL="342900" indent="-342900">
              <a:spcAft>
                <a:spcPts val="600"/>
              </a:spcAft>
              <a:buFont typeface="+mj-lt"/>
              <a:buAutoNum type="arabicPeriod"/>
            </a:pPr>
            <a:r>
              <a:rPr lang="en-CA" sz="1600" dirty="0"/>
              <a:t> Average Sale Price and Buyer’s Gender:</a:t>
            </a:r>
          </a:p>
          <a:p>
            <a:pPr>
              <a:spcAft>
                <a:spcPts val="600"/>
              </a:spcAft>
            </a:pPr>
            <a:r>
              <a:rPr lang="en-CA" sz="1600" dirty="0"/>
              <a:t>          (analyzed data represented by pie chart)</a:t>
            </a:r>
          </a:p>
          <a:p>
            <a:pPr marL="342900" indent="-342900">
              <a:spcAft>
                <a:spcPts val="600"/>
              </a:spcAft>
              <a:buAutoNum type="arabicPeriod" startAt="2"/>
            </a:pPr>
            <a:r>
              <a:rPr lang="en-CA" sz="1600" dirty="0"/>
              <a:t>Average Sale Price and Buyer’s Income and total number of Buyers per property:</a:t>
            </a:r>
          </a:p>
          <a:p>
            <a:pPr>
              <a:spcAft>
                <a:spcPts val="600"/>
              </a:spcAft>
            </a:pPr>
            <a:r>
              <a:rPr lang="en-CA" sz="1600" dirty="0"/>
              <a:t>      (analyzed data represented by scatter plots)</a:t>
            </a:r>
          </a:p>
          <a:p>
            <a:pPr marL="285750" indent="-285750">
              <a:spcAft>
                <a:spcPts val="600"/>
              </a:spcAft>
              <a:buFont typeface="Arial" panose="020B0604020202020204" pitchFamily="34" charset="0"/>
              <a:buChar char="•"/>
            </a:pPr>
            <a:endParaRPr lang="en-CA" dirty="0"/>
          </a:p>
          <a:p>
            <a:pPr marL="342900" indent="-342900">
              <a:spcAft>
                <a:spcPts val="600"/>
              </a:spcAft>
              <a:buFont typeface="+mj-lt"/>
              <a:buAutoNum type="arabicPeriod"/>
            </a:pPr>
            <a:endParaRPr lang="en-CA" dirty="0"/>
          </a:p>
          <a:p>
            <a:pPr algn="ctr">
              <a:spcAft>
                <a:spcPts val="600"/>
              </a:spcAft>
            </a:pPr>
            <a:endParaRPr lang="en-CA" sz="3200" dirty="0"/>
          </a:p>
          <a:p>
            <a:pPr algn="ctr">
              <a:spcAft>
                <a:spcPts val="600"/>
              </a:spcAft>
            </a:pPr>
            <a:endParaRPr lang="en-CA" dirty="0"/>
          </a:p>
          <a:p>
            <a:pPr algn="ctr">
              <a:spcAft>
                <a:spcPts val="600"/>
              </a:spcAft>
            </a:pPr>
            <a:endParaRPr lang="en-CA" dirty="0"/>
          </a:p>
          <a:p>
            <a:pPr algn="ctr">
              <a:spcAft>
                <a:spcPts val="600"/>
              </a:spcAft>
            </a:pPr>
            <a:endParaRPr lang="en-CA" dirty="0"/>
          </a:p>
          <a:p>
            <a:pPr algn="ctr">
              <a:spcAft>
                <a:spcPts val="600"/>
              </a:spcAft>
            </a:pPr>
            <a:endParaRPr lang="en-CA" dirty="0"/>
          </a:p>
          <a:p>
            <a:pPr algn="ctr">
              <a:spcAft>
                <a:spcPts val="600"/>
              </a:spcAft>
            </a:pPr>
            <a:endParaRPr lang="en-CA" dirty="0"/>
          </a:p>
        </p:txBody>
      </p:sp>
    </p:spTree>
    <p:extLst>
      <p:ext uri="{BB962C8B-B14F-4D97-AF65-F5344CB8AC3E}">
        <p14:creationId xmlns:p14="http://schemas.microsoft.com/office/powerpoint/2010/main" val="3119590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2BDF9B-4C63-1BB2-8ABA-B0679CD6E87B}"/>
              </a:ext>
            </a:extLst>
          </p:cNvPr>
          <p:cNvSpPr txBox="1"/>
          <p:nvPr/>
        </p:nvSpPr>
        <p:spPr>
          <a:xfrm>
            <a:off x="101600" y="643467"/>
            <a:ext cx="4732867" cy="557106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a:solidFill>
                  <a:srgbClr val="FFFFFF"/>
                </a:solidFill>
                <a:latin typeface="+mj-lt"/>
                <a:ea typeface="+mj-ea"/>
                <a:cs typeface="+mj-cs"/>
              </a:rPr>
              <a:t>Average Sale Price Vs Gender (Male, Female)</a:t>
            </a:r>
          </a:p>
          <a:p>
            <a:pPr>
              <a:lnSpc>
                <a:spcPct val="90000"/>
              </a:lnSpc>
              <a:spcBef>
                <a:spcPct val="0"/>
              </a:spcBef>
              <a:spcAft>
                <a:spcPts val="600"/>
              </a:spcAft>
            </a:pPr>
            <a:endParaRPr lang="en-US" sz="4400" kern="1200" dirty="0">
              <a:solidFill>
                <a:srgbClr val="FFFFFF"/>
              </a:solidFill>
              <a:latin typeface="+mj-lt"/>
              <a:ea typeface="+mj-ea"/>
              <a:cs typeface="+mj-cs"/>
            </a:endParaRPr>
          </a:p>
        </p:txBody>
      </p:sp>
      <p:sp>
        <p:nvSpPr>
          <p:cNvPr id="4" name="TextBox 3">
            <a:extLst>
              <a:ext uri="{FF2B5EF4-FFF2-40B4-BE49-F238E27FC236}">
                <a16:creationId xmlns:a16="http://schemas.microsoft.com/office/drawing/2014/main" id="{A657A95C-D59C-D9E4-C964-AD0AB4B00C88}"/>
              </a:ext>
            </a:extLst>
          </p:cNvPr>
          <p:cNvSpPr txBox="1"/>
          <p:nvPr/>
        </p:nvSpPr>
        <p:spPr>
          <a:xfrm>
            <a:off x="5195354" y="329909"/>
            <a:ext cx="5164316" cy="1107996"/>
          </a:xfrm>
          <a:prstGeom prst="rect">
            <a:avLst/>
          </a:prstGeom>
          <a:noFill/>
        </p:spPr>
        <p:txBody>
          <a:bodyPr wrap="square" rtlCol="0">
            <a:spAutoFit/>
          </a:bodyPr>
          <a:lstStyle/>
          <a:p>
            <a:pPr defTabSz="557784">
              <a:spcAft>
                <a:spcPts val="600"/>
              </a:spcAft>
            </a:pPr>
            <a:r>
              <a:rPr lang="en-CA" sz="1400" kern="1200" dirty="0">
                <a:solidFill>
                  <a:schemeClr val="tx1"/>
                </a:solidFill>
                <a:latin typeface="+mn-lt"/>
                <a:ea typeface="+mn-ea"/>
                <a:cs typeface="+mn-cs"/>
              </a:rPr>
              <a:t>Objective: To determine which gender bought more property </a:t>
            </a:r>
          </a:p>
          <a:p>
            <a:pPr defTabSz="557784">
              <a:spcAft>
                <a:spcPts val="600"/>
              </a:spcAft>
            </a:pPr>
            <a:endParaRPr lang="en-CA" sz="1400" kern="1200" dirty="0">
              <a:solidFill>
                <a:schemeClr val="tx1"/>
              </a:solidFill>
              <a:latin typeface="+mn-lt"/>
              <a:ea typeface="+mn-ea"/>
              <a:cs typeface="+mn-cs"/>
            </a:endParaRPr>
          </a:p>
          <a:p>
            <a:pPr defTabSz="557784">
              <a:spcAft>
                <a:spcPts val="600"/>
              </a:spcAft>
            </a:pPr>
            <a:r>
              <a:rPr lang="en-CA" sz="1400" kern="1200" dirty="0">
                <a:solidFill>
                  <a:schemeClr val="tx1"/>
                </a:solidFill>
                <a:latin typeface="+mn-lt"/>
                <a:ea typeface="+mn-ea"/>
                <a:cs typeface="+mn-cs"/>
              </a:rPr>
              <a:t>Question: Did a specific Gender accumulate a higher percentage of sales for 2018 and 2019?</a:t>
            </a:r>
          </a:p>
        </p:txBody>
      </p:sp>
      <p:pic>
        <p:nvPicPr>
          <p:cNvPr id="11" name="Picture 10">
            <a:extLst>
              <a:ext uri="{FF2B5EF4-FFF2-40B4-BE49-F238E27FC236}">
                <a16:creationId xmlns:a16="http://schemas.microsoft.com/office/drawing/2014/main" id="{514DDBE2-3E72-BDD7-6A1D-F9704EC815D1}"/>
              </a:ext>
            </a:extLst>
          </p:cNvPr>
          <p:cNvPicPr>
            <a:picLocks noChangeAspect="1"/>
          </p:cNvPicPr>
          <p:nvPr/>
        </p:nvPicPr>
        <p:blipFill>
          <a:blip r:embed="rId2"/>
          <a:stretch>
            <a:fillRect/>
          </a:stretch>
        </p:blipFill>
        <p:spPr>
          <a:xfrm>
            <a:off x="5027148" y="1767815"/>
            <a:ext cx="6024223" cy="3116828"/>
          </a:xfrm>
          <a:prstGeom prst="rect">
            <a:avLst/>
          </a:prstGeom>
        </p:spPr>
      </p:pic>
      <p:sp>
        <p:nvSpPr>
          <p:cNvPr id="12" name="TextBox 11">
            <a:extLst>
              <a:ext uri="{FF2B5EF4-FFF2-40B4-BE49-F238E27FC236}">
                <a16:creationId xmlns:a16="http://schemas.microsoft.com/office/drawing/2014/main" id="{BAAF7ECA-6A74-D2FD-E32D-27B57286A418}"/>
              </a:ext>
            </a:extLst>
          </p:cNvPr>
          <p:cNvSpPr txBox="1"/>
          <p:nvPr/>
        </p:nvSpPr>
        <p:spPr>
          <a:xfrm>
            <a:off x="5195354" y="5430432"/>
            <a:ext cx="5856018" cy="877163"/>
          </a:xfrm>
          <a:prstGeom prst="rect">
            <a:avLst/>
          </a:prstGeom>
          <a:noFill/>
        </p:spPr>
        <p:txBody>
          <a:bodyPr wrap="square" rtlCol="0">
            <a:spAutoFit/>
          </a:bodyPr>
          <a:lstStyle/>
          <a:p>
            <a:pPr defTabSz="557784">
              <a:spcAft>
                <a:spcPts val="600"/>
              </a:spcAft>
            </a:pPr>
            <a:r>
              <a:rPr lang="en-CA" sz="1600" kern="1200" dirty="0">
                <a:solidFill>
                  <a:schemeClr val="tx1"/>
                </a:solidFill>
                <a:latin typeface="+mn-lt"/>
                <a:ea typeface="+mn-ea"/>
                <a:cs typeface="+mn-cs"/>
              </a:rPr>
              <a:t>Analysis: As shown in the charts above the male gender has the higher percentage of  sales for both 2018 and 2019. </a:t>
            </a:r>
          </a:p>
          <a:p>
            <a:pPr defTabSz="557784">
              <a:spcAft>
                <a:spcPts val="600"/>
              </a:spcAft>
            </a:pPr>
            <a:r>
              <a:rPr lang="en-CA" sz="1400" kern="1200" dirty="0">
                <a:solidFill>
                  <a:schemeClr val="tx1"/>
                </a:solidFill>
                <a:latin typeface="+mn-lt"/>
                <a:ea typeface="+mn-ea"/>
                <a:cs typeface="+mn-cs"/>
              </a:rPr>
              <a:t>(Main contributing factor to the result would likely be the </a:t>
            </a:r>
            <a:r>
              <a:rPr lang="en-CA" sz="1400" dirty="0"/>
              <a:t>buyer’s income)</a:t>
            </a:r>
          </a:p>
        </p:txBody>
      </p:sp>
    </p:spTree>
    <p:extLst>
      <p:ext uri="{BB962C8B-B14F-4D97-AF65-F5344CB8AC3E}">
        <p14:creationId xmlns:p14="http://schemas.microsoft.com/office/powerpoint/2010/main" val="1998007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133763-C731-A889-A4D8-198E598D3C4E}"/>
              </a:ext>
            </a:extLst>
          </p:cNvPr>
          <p:cNvSpPr txBox="1"/>
          <p:nvPr/>
        </p:nvSpPr>
        <p:spPr>
          <a:xfrm>
            <a:off x="620416" y="1634032"/>
            <a:ext cx="3429000" cy="4423564"/>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700" dirty="0"/>
              <a:t>Objective: To determine if  there is any relation between income, sale price and number of buyers per property.</a:t>
            </a:r>
          </a:p>
          <a:p>
            <a:pPr indent="-228600">
              <a:lnSpc>
                <a:spcPct val="90000"/>
              </a:lnSpc>
              <a:spcAft>
                <a:spcPts val="600"/>
              </a:spcAft>
              <a:buFont typeface="Arial" panose="020B0604020202020204" pitchFamily="34" charset="0"/>
              <a:buChar char="•"/>
            </a:pPr>
            <a:endParaRPr lang="en-US" sz="1700" dirty="0"/>
          </a:p>
          <a:p>
            <a:pPr indent="-228600">
              <a:lnSpc>
                <a:spcPct val="90000"/>
              </a:lnSpc>
              <a:spcAft>
                <a:spcPts val="600"/>
              </a:spcAft>
              <a:buFont typeface="Arial" panose="020B0604020202020204" pitchFamily="34" charset="0"/>
              <a:buChar char="•"/>
            </a:pPr>
            <a:r>
              <a:rPr lang="en-US" sz="1700" dirty="0"/>
              <a:t>Question: Is the Number of Buyers defined by Buyers Total Income and Sales Price?</a:t>
            </a:r>
            <a:br>
              <a:rPr lang="en-US" sz="1700" dirty="0"/>
            </a:br>
            <a:endParaRPr lang="en-US" sz="1700" dirty="0"/>
          </a:p>
        </p:txBody>
      </p:sp>
      <p:sp>
        <p:nvSpPr>
          <p:cNvPr id="7" name="TextBox 6">
            <a:extLst>
              <a:ext uri="{FF2B5EF4-FFF2-40B4-BE49-F238E27FC236}">
                <a16:creationId xmlns:a16="http://schemas.microsoft.com/office/drawing/2014/main" id="{7ABD5E2D-47F5-F5DE-508E-356533DAC8E3}"/>
              </a:ext>
            </a:extLst>
          </p:cNvPr>
          <p:cNvSpPr txBox="1"/>
          <p:nvPr/>
        </p:nvSpPr>
        <p:spPr>
          <a:xfrm>
            <a:off x="1131754" y="232225"/>
            <a:ext cx="10173419" cy="707886"/>
          </a:xfrm>
          <a:prstGeom prst="rect">
            <a:avLst/>
          </a:prstGeom>
          <a:noFill/>
        </p:spPr>
        <p:txBody>
          <a:bodyPr wrap="square" rtlCol="0">
            <a:spAutoFit/>
          </a:bodyPr>
          <a:lstStyle/>
          <a:p>
            <a:r>
              <a:rPr lang="en-US" sz="4000" dirty="0"/>
              <a:t>Total Buyer Income Vs Number of Buyers</a:t>
            </a:r>
            <a:endParaRPr lang="en-CA" sz="4000" dirty="0"/>
          </a:p>
        </p:txBody>
      </p:sp>
      <p:sp>
        <p:nvSpPr>
          <p:cNvPr id="9" name="TextBox 8">
            <a:extLst>
              <a:ext uri="{FF2B5EF4-FFF2-40B4-BE49-F238E27FC236}">
                <a16:creationId xmlns:a16="http://schemas.microsoft.com/office/drawing/2014/main" id="{F660E4E2-1C8E-9C67-6E68-6FBED4417392}"/>
              </a:ext>
            </a:extLst>
          </p:cNvPr>
          <p:cNvSpPr txBox="1"/>
          <p:nvPr/>
        </p:nvSpPr>
        <p:spPr>
          <a:xfrm>
            <a:off x="4591920" y="5505417"/>
            <a:ext cx="7514265" cy="646331"/>
          </a:xfrm>
          <a:prstGeom prst="rect">
            <a:avLst/>
          </a:prstGeom>
          <a:noFill/>
        </p:spPr>
        <p:txBody>
          <a:bodyPr wrap="square" rtlCol="0">
            <a:spAutoFit/>
          </a:bodyPr>
          <a:lstStyle/>
          <a:p>
            <a:r>
              <a:rPr lang="en-US" dirty="0"/>
              <a:t>Analysis: There seems to be no relation or link between income and the price of the home for both 2018 and 2019.</a:t>
            </a:r>
            <a:endParaRPr lang="en-CA" dirty="0"/>
          </a:p>
        </p:txBody>
      </p:sp>
      <p:pic>
        <p:nvPicPr>
          <p:cNvPr id="3" name="Picture 2">
            <a:extLst>
              <a:ext uri="{FF2B5EF4-FFF2-40B4-BE49-F238E27FC236}">
                <a16:creationId xmlns:a16="http://schemas.microsoft.com/office/drawing/2014/main" id="{44593D3C-ECF0-99AC-4EA4-539CA3770EAB}"/>
              </a:ext>
            </a:extLst>
          </p:cNvPr>
          <p:cNvPicPr>
            <a:picLocks noChangeAspect="1"/>
          </p:cNvPicPr>
          <p:nvPr/>
        </p:nvPicPr>
        <p:blipFill>
          <a:blip r:embed="rId2"/>
          <a:stretch>
            <a:fillRect/>
          </a:stretch>
        </p:blipFill>
        <p:spPr>
          <a:xfrm>
            <a:off x="4800600" y="1559153"/>
            <a:ext cx="6770984" cy="3739693"/>
          </a:xfrm>
          <a:prstGeom prst="rect">
            <a:avLst/>
          </a:prstGeom>
        </p:spPr>
      </p:pic>
    </p:spTree>
    <p:extLst>
      <p:ext uri="{BB962C8B-B14F-4D97-AF65-F5344CB8AC3E}">
        <p14:creationId xmlns:p14="http://schemas.microsoft.com/office/powerpoint/2010/main" val="508385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44F7D5-54E1-E04F-33BC-E770BB640701}"/>
              </a:ext>
            </a:extLst>
          </p:cNvPr>
          <p:cNvSpPr txBox="1"/>
          <p:nvPr/>
        </p:nvSpPr>
        <p:spPr>
          <a:xfrm>
            <a:off x="1609621" y="176048"/>
            <a:ext cx="9068366" cy="707886"/>
          </a:xfrm>
          <a:prstGeom prst="rect">
            <a:avLst/>
          </a:prstGeom>
          <a:noFill/>
        </p:spPr>
        <p:txBody>
          <a:bodyPr wrap="square" rtlCol="0">
            <a:spAutoFit/>
          </a:bodyPr>
          <a:lstStyle/>
          <a:p>
            <a:r>
              <a:rPr lang="en-CA" sz="4000" dirty="0"/>
              <a:t>Regression Test of Income vs Price</a:t>
            </a:r>
          </a:p>
        </p:txBody>
      </p:sp>
      <p:sp>
        <p:nvSpPr>
          <p:cNvPr id="6" name="TextBox 5">
            <a:extLst>
              <a:ext uri="{FF2B5EF4-FFF2-40B4-BE49-F238E27FC236}">
                <a16:creationId xmlns:a16="http://schemas.microsoft.com/office/drawing/2014/main" id="{245B7B32-52DC-1CCA-BD49-4F8EFEAE7E9D}"/>
              </a:ext>
            </a:extLst>
          </p:cNvPr>
          <p:cNvSpPr txBox="1"/>
          <p:nvPr/>
        </p:nvSpPr>
        <p:spPr>
          <a:xfrm>
            <a:off x="7603886" y="3934793"/>
            <a:ext cx="4444181" cy="646331"/>
          </a:xfrm>
          <a:prstGeom prst="rect">
            <a:avLst/>
          </a:prstGeom>
          <a:noFill/>
        </p:spPr>
        <p:txBody>
          <a:bodyPr wrap="square">
            <a:spAutoFit/>
          </a:bodyPr>
          <a:lstStyle/>
          <a:p>
            <a:r>
              <a:rPr lang="en-CA" b="0" i="0" dirty="0">
                <a:effectLst/>
                <a:latin typeface="Consolas" panose="020B0609020204030204" pitchFamily="49" charset="0"/>
              </a:rPr>
              <a:t>R-value: 0.023020987575531428</a:t>
            </a:r>
          </a:p>
          <a:p>
            <a:r>
              <a:rPr lang="en-CA" b="0" i="0" dirty="0">
                <a:effectLst/>
                <a:latin typeface="Consolas" panose="020B0609020204030204" pitchFamily="49" charset="0"/>
              </a:rPr>
              <a:t>R-value: 0.285838100252809</a:t>
            </a:r>
            <a:endParaRPr lang="en-CA" dirty="0"/>
          </a:p>
        </p:txBody>
      </p:sp>
      <p:sp>
        <p:nvSpPr>
          <p:cNvPr id="7" name="AutoShape 2">
            <a:extLst>
              <a:ext uri="{FF2B5EF4-FFF2-40B4-BE49-F238E27FC236}">
                <a16:creationId xmlns:a16="http://schemas.microsoft.com/office/drawing/2014/main" id="{D7F1AEAB-A46F-8DE2-26BE-8843C3320ED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2" name="TextBox 11">
            <a:extLst>
              <a:ext uri="{FF2B5EF4-FFF2-40B4-BE49-F238E27FC236}">
                <a16:creationId xmlns:a16="http://schemas.microsoft.com/office/drawing/2014/main" id="{5DEAA15F-7A8D-E154-38F4-297F8EF4DADD}"/>
              </a:ext>
            </a:extLst>
          </p:cNvPr>
          <p:cNvSpPr txBox="1"/>
          <p:nvPr/>
        </p:nvSpPr>
        <p:spPr>
          <a:xfrm>
            <a:off x="239542" y="4718273"/>
            <a:ext cx="11808525" cy="1384995"/>
          </a:xfrm>
          <a:prstGeom prst="rect">
            <a:avLst/>
          </a:prstGeom>
          <a:noFill/>
        </p:spPr>
        <p:txBody>
          <a:bodyPr wrap="square" rtlCol="0">
            <a:spAutoFit/>
          </a:bodyPr>
          <a:lstStyle/>
          <a:p>
            <a:r>
              <a:rPr lang="en-CA" dirty="0"/>
              <a:t>After doing the regression test you can statistically see that there is a very weak correlation for both 2018 and 2019. This  mathematically proves that there is no real connection between, Price and Total Income for Number of Buyers Size.</a:t>
            </a:r>
          </a:p>
          <a:p>
            <a:endParaRPr lang="en-CA" dirty="0"/>
          </a:p>
          <a:p>
            <a:r>
              <a:rPr lang="en-CA" sz="1200" dirty="0"/>
              <a:t>Ps. the reason for the linear line in Figure  2 is due to an outlier. The outlier has no real value towards the overall regression test.</a:t>
            </a:r>
          </a:p>
        </p:txBody>
      </p:sp>
      <p:pic>
        <p:nvPicPr>
          <p:cNvPr id="3" name="Picture 2" descr="A screenshot of a phone&#10;&#10;Description automatically generated with low confidence">
            <a:extLst>
              <a:ext uri="{FF2B5EF4-FFF2-40B4-BE49-F238E27FC236}">
                <a16:creationId xmlns:a16="http://schemas.microsoft.com/office/drawing/2014/main" id="{9054F829-FD1B-E498-0688-717524EF5F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9400" y="1131806"/>
            <a:ext cx="2733478" cy="2678194"/>
          </a:xfrm>
          <a:prstGeom prst="rect">
            <a:avLst/>
          </a:prstGeom>
        </p:spPr>
      </p:pic>
      <p:pic>
        <p:nvPicPr>
          <p:cNvPr id="8" name="Picture 7">
            <a:extLst>
              <a:ext uri="{FF2B5EF4-FFF2-40B4-BE49-F238E27FC236}">
                <a16:creationId xmlns:a16="http://schemas.microsoft.com/office/drawing/2014/main" id="{336FEFA2-E873-3AFE-191B-5BAE29A51C28}"/>
              </a:ext>
            </a:extLst>
          </p:cNvPr>
          <p:cNvPicPr>
            <a:picLocks noChangeAspect="1"/>
          </p:cNvPicPr>
          <p:nvPr/>
        </p:nvPicPr>
        <p:blipFill>
          <a:blip r:embed="rId3"/>
          <a:stretch>
            <a:fillRect/>
          </a:stretch>
        </p:blipFill>
        <p:spPr>
          <a:xfrm>
            <a:off x="741151" y="1131806"/>
            <a:ext cx="6425568" cy="3338595"/>
          </a:xfrm>
          <a:prstGeom prst="rect">
            <a:avLst/>
          </a:prstGeom>
        </p:spPr>
      </p:pic>
    </p:spTree>
    <p:extLst>
      <p:ext uri="{BB962C8B-B14F-4D97-AF65-F5344CB8AC3E}">
        <p14:creationId xmlns:p14="http://schemas.microsoft.com/office/powerpoint/2010/main" val="1450195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0F9EAA-649F-2D4C-B3DB-3ED42E635650}"/>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A6B4E88-6938-0CB6-06C4-AE6B3A205EF6}"/>
              </a:ext>
            </a:extLst>
          </p:cNvPr>
          <p:cNvSpPr>
            <a:spLocks noGrp="1"/>
          </p:cNvSpPr>
          <p:nvPr>
            <p:ph type="ctrTitle"/>
          </p:nvPr>
        </p:nvSpPr>
        <p:spPr>
          <a:xfrm>
            <a:off x="1458685" y="1669370"/>
            <a:ext cx="9144000" cy="2387600"/>
          </a:xfrm>
        </p:spPr>
        <p:txBody>
          <a:bodyPr/>
          <a:lstStyle/>
          <a:p>
            <a:r>
              <a:rPr lang="en-CA" dirty="0">
                <a:solidFill>
                  <a:schemeClr val="bg1"/>
                </a:solidFill>
                <a:latin typeface="Times New Roman" panose="02020603050405020304" pitchFamily="18" charset="0"/>
                <a:cs typeface="Times New Roman" panose="02020603050405020304" pitchFamily="18" charset="0"/>
              </a:rPr>
              <a:t>FAMILY SIZE &amp;</a:t>
            </a:r>
            <a:br>
              <a:rPr lang="en-CA" dirty="0">
                <a:solidFill>
                  <a:schemeClr val="bg1"/>
                </a:solidFill>
                <a:latin typeface="Times New Roman" panose="02020603050405020304" pitchFamily="18" charset="0"/>
                <a:cs typeface="Times New Roman" panose="02020603050405020304" pitchFamily="18" charset="0"/>
              </a:rPr>
            </a:br>
            <a:r>
              <a:rPr lang="en-CA" dirty="0">
                <a:solidFill>
                  <a:schemeClr val="bg1"/>
                </a:solidFill>
                <a:latin typeface="Times New Roman" panose="02020603050405020304" pitchFamily="18" charset="0"/>
                <a:cs typeface="Times New Roman" panose="02020603050405020304" pitchFamily="18" charset="0"/>
              </a:rPr>
              <a:t>BC HOUSING</a:t>
            </a:r>
          </a:p>
        </p:txBody>
      </p:sp>
    </p:spTree>
    <p:extLst>
      <p:ext uri="{BB962C8B-B14F-4D97-AF65-F5344CB8AC3E}">
        <p14:creationId xmlns:p14="http://schemas.microsoft.com/office/powerpoint/2010/main" val="2623055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46" name="Rectangle 16">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47" name="Content Placeholder 2">
            <a:extLst>
              <a:ext uri="{FF2B5EF4-FFF2-40B4-BE49-F238E27FC236}">
                <a16:creationId xmlns:a16="http://schemas.microsoft.com/office/drawing/2014/main" id="{74850639-9786-DAD0-C9BA-AB16F9F22212}"/>
              </a:ext>
            </a:extLst>
          </p:cNvPr>
          <p:cNvSpPr>
            <a:spLocks noGrp="1"/>
          </p:cNvSpPr>
          <p:nvPr>
            <p:ph idx="1"/>
          </p:nvPr>
        </p:nvSpPr>
        <p:spPr>
          <a:xfrm>
            <a:off x="868405" y="1643744"/>
            <a:ext cx="9913323" cy="4310742"/>
          </a:xfrm>
        </p:spPr>
        <p:txBody>
          <a:bodyPr>
            <a:normAutofit fontScale="25000" lnSpcReduction="20000"/>
          </a:bodyPr>
          <a:lstStyle/>
          <a:p>
            <a:r>
              <a:rPr lang="en-CA" sz="9600" dirty="0">
                <a:solidFill>
                  <a:srgbClr val="FFFFFF"/>
                </a:solidFill>
              </a:rPr>
              <a:t>We will investigate these 3 following Buyer Charecteristics:</a:t>
            </a:r>
          </a:p>
          <a:p>
            <a:pPr marL="0" indent="0">
              <a:buNone/>
            </a:pPr>
            <a:r>
              <a:rPr lang="en-CA" sz="9600" dirty="0">
                <a:solidFill>
                  <a:srgbClr val="FFFFFF"/>
                </a:solidFill>
              </a:rPr>
              <a:t>                   1) Couple Family with Children</a:t>
            </a:r>
          </a:p>
          <a:p>
            <a:pPr marL="0" indent="0">
              <a:buNone/>
            </a:pPr>
            <a:r>
              <a:rPr lang="en-CA" sz="9600" dirty="0">
                <a:solidFill>
                  <a:srgbClr val="FFFFFF"/>
                </a:solidFill>
              </a:rPr>
              <a:t>                   2) Couple Family without Children          </a:t>
            </a:r>
          </a:p>
          <a:p>
            <a:pPr marL="0" indent="0">
              <a:buNone/>
            </a:pPr>
            <a:r>
              <a:rPr lang="en-CA" sz="9600" dirty="0">
                <a:solidFill>
                  <a:srgbClr val="FFFFFF"/>
                </a:solidFill>
              </a:rPr>
              <a:t>                   3) Lone (Single) Parent Family   </a:t>
            </a:r>
          </a:p>
          <a:p>
            <a:pPr marL="0" indent="0">
              <a:buNone/>
            </a:pPr>
            <a:endParaRPr lang="en-CA" sz="9600" dirty="0">
              <a:solidFill>
                <a:srgbClr val="FFFFFF"/>
              </a:solidFill>
            </a:endParaRPr>
          </a:p>
          <a:p>
            <a:pPr>
              <a:buFont typeface="Wingdings" panose="05000000000000000000" pitchFamily="2" charset="2"/>
              <a:buChar char="q"/>
            </a:pPr>
            <a:r>
              <a:rPr lang="en-CA" sz="9600" dirty="0">
                <a:solidFill>
                  <a:srgbClr val="FFFFFF"/>
                </a:solidFill>
              </a:rPr>
              <a:t>Let’s start with what is the total percentage of Average number of buyers from the above categories </a:t>
            </a:r>
          </a:p>
          <a:p>
            <a:pPr marL="0" indent="0">
              <a:buNone/>
            </a:pPr>
            <a:endParaRPr lang="en-CA" sz="4200" dirty="0">
              <a:solidFill>
                <a:srgbClr val="FFFFFF"/>
              </a:solidFill>
            </a:endParaRPr>
          </a:p>
          <a:p>
            <a:pPr marL="0" indent="0">
              <a:buNone/>
            </a:pPr>
            <a:endParaRPr lang="en-CA" sz="4200" dirty="0">
              <a:solidFill>
                <a:srgbClr val="FFFFFF"/>
              </a:solidFill>
            </a:endParaRPr>
          </a:p>
          <a:p>
            <a:pPr marL="0" indent="0">
              <a:buNone/>
            </a:pPr>
            <a:endParaRPr lang="en-CA" sz="4200" dirty="0">
              <a:solidFill>
                <a:srgbClr val="FFFFFF"/>
              </a:solidFill>
            </a:endParaRPr>
          </a:p>
          <a:p>
            <a:pPr marL="0" indent="0">
              <a:buNone/>
            </a:pPr>
            <a:endParaRPr lang="en-CA" sz="4200" dirty="0">
              <a:solidFill>
                <a:srgbClr val="FFFFFF"/>
              </a:solidFill>
            </a:endParaRPr>
          </a:p>
          <a:p>
            <a:pPr marL="0" indent="0">
              <a:buNone/>
            </a:pPr>
            <a:r>
              <a:rPr lang="en-CA" sz="4200" dirty="0">
                <a:solidFill>
                  <a:srgbClr val="FFFFFF"/>
                </a:solidFill>
              </a:rPr>
              <a:t>      </a:t>
            </a:r>
          </a:p>
          <a:p>
            <a:pPr marL="0" indent="0">
              <a:buNone/>
            </a:pPr>
            <a:endParaRPr lang="en-CA" dirty="0">
              <a:solidFill>
                <a:srgbClr val="FFFFFF"/>
              </a:solidFill>
            </a:endParaRPr>
          </a:p>
          <a:p>
            <a:pPr marL="0" indent="0">
              <a:buNone/>
            </a:pPr>
            <a:r>
              <a:rPr lang="en-CA" dirty="0">
                <a:solidFill>
                  <a:srgbClr val="FFFFFF"/>
                </a:solidFill>
              </a:rPr>
              <a:t> </a:t>
            </a:r>
          </a:p>
          <a:p>
            <a:pPr marL="0" indent="0">
              <a:buNone/>
            </a:pPr>
            <a:endParaRPr lang="en-CA" dirty="0">
              <a:solidFill>
                <a:srgbClr val="FFFFFF"/>
              </a:solidFill>
            </a:endParaRPr>
          </a:p>
          <a:p>
            <a:pPr marL="0" indent="0">
              <a:buNone/>
            </a:pPr>
            <a:r>
              <a:rPr lang="en-CA" dirty="0">
                <a:solidFill>
                  <a:srgbClr val="FFFFFF"/>
                </a:solidFill>
              </a:rPr>
              <a:t>               </a:t>
            </a:r>
          </a:p>
        </p:txBody>
      </p:sp>
      <p:sp>
        <p:nvSpPr>
          <p:cNvPr id="19"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3FB3E91C-5CE9-CD4B-C8FC-42035175A2A2}"/>
              </a:ext>
            </a:extLst>
          </p:cNvPr>
          <p:cNvSpPr>
            <a:spLocks noGrp="1"/>
          </p:cNvSpPr>
          <p:nvPr>
            <p:ph type="title"/>
          </p:nvPr>
        </p:nvSpPr>
        <p:spPr>
          <a:xfrm>
            <a:off x="705378" y="156385"/>
            <a:ext cx="10682289" cy="1043765"/>
          </a:xfrm>
        </p:spPr>
        <p:txBody>
          <a:bodyPr/>
          <a:lstStyle/>
          <a:p>
            <a:r>
              <a:rPr lang="en-CA" sz="4000" dirty="0"/>
              <a:t>Family Size and Housing</a:t>
            </a:r>
          </a:p>
        </p:txBody>
      </p:sp>
    </p:spTree>
    <p:extLst>
      <p:ext uri="{BB962C8B-B14F-4D97-AF65-F5344CB8AC3E}">
        <p14:creationId xmlns:p14="http://schemas.microsoft.com/office/powerpoint/2010/main" val="3790769469"/>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3.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494</TotalTime>
  <Words>1270</Words>
  <Application>Microsoft Office PowerPoint</Application>
  <PresentationFormat>Widescreen</PresentationFormat>
  <Paragraphs>115</Paragraphs>
  <Slides>27</Slides>
  <Notes>0</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27</vt:i4>
      </vt:variant>
    </vt:vector>
  </HeadingPairs>
  <TitlesOfParts>
    <vt:vector size="42" baseType="lpstr">
      <vt:lpstr>Arial</vt:lpstr>
      <vt:lpstr>Bodoni MT Black</vt:lpstr>
      <vt:lpstr>Calibri</vt:lpstr>
      <vt:lpstr>Calibri Light</vt:lpstr>
      <vt:lpstr>Century Gothic</vt:lpstr>
      <vt:lpstr>Consolas</vt:lpstr>
      <vt:lpstr>Noto Sans</vt:lpstr>
      <vt:lpstr>Shonar Bangla</vt:lpstr>
      <vt:lpstr>Times New Roman</vt:lpstr>
      <vt:lpstr>Wingdings</vt:lpstr>
      <vt:lpstr>Wingdings 3</vt:lpstr>
      <vt:lpstr>Office Theme</vt:lpstr>
      <vt:lpstr>Ion</vt:lpstr>
      <vt:lpstr>1_Office Theme</vt:lpstr>
      <vt:lpstr>1_Ion</vt:lpstr>
      <vt:lpstr>Housing MarketAnalysis FOR CITIES IN BRITISH COLUMBIA BY: DEEPIKA, GOSAYE, DHAWANPREET, &amp; HUMA </vt:lpstr>
      <vt:lpstr>INTRODUCTION:  </vt:lpstr>
      <vt:lpstr>ANALYSIS OF TOTAL INCOME AND HOUSE PRICES</vt:lpstr>
      <vt:lpstr>PowerPoint Presentation</vt:lpstr>
      <vt:lpstr>PowerPoint Presentation</vt:lpstr>
      <vt:lpstr>PowerPoint Presentation</vt:lpstr>
      <vt:lpstr>PowerPoint Presentation</vt:lpstr>
      <vt:lpstr>FAMILY SIZE &amp; BC HOUSING</vt:lpstr>
      <vt:lpstr>Family Size and Housing</vt:lpstr>
      <vt:lpstr>PowerPoint Presentation</vt:lpstr>
      <vt:lpstr>PowerPoint Presentation</vt:lpstr>
      <vt:lpstr>PowerPoint Presentation</vt:lpstr>
      <vt:lpstr>PowerPoint Presentation</vt:lpstr>
      <vt:lpstr>AGE GROUP &amp;  BC HOUSING PRICES</vt:lpstr>
      <vt:lpstr>Age Group Analysis 2018 &amp; 2019:   </vt:lpstr>
      <vt:lpstr>Different Age Groups </vt:lpstr>
      <vt:lpstr>Analysis of Age groups vs Average Sale Price</vt:lpstr>
      <vt:lpstr>Age vs Number of Buyers</vt:lpstr>
      <vt:lpstr>Correlation between Average Sale Price vs Average Buyer Age</vt:lpstr>
      <vt:lpstr>IMMIGRATION STATUS &amp; BC HOUSING PRICES</vt:lpstr>
      <vt:lpstr>OBJECTIVE: Does Immigration Status Affect the House Price Purchased?</vt:lpstr>
      <vt:lpstr>OBJECTIVE: Does Immigration Status Affect the House Price Purchased?</vt:lpstr>
      <vt:lpstr>Immigration Status and Average Number of Property Buyers 2018-2019</vt:lpstr>
      <vt:lpstr>2018- 2019 Immigrant vs. Non- Immigrant Status</vt:lpstr>
      <vt:lpstr>CONCLUSION</vt:lpstr>
      <vt:lpstr>Housing MarketAnalysis FOR CITIES IN BRITISH COLUMBIA BY: DEEPIKA, GOSAYE, DWANPREET, &amp; HUMA </vt:lpstr>
      <vt:lpstr>REFRENCE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Housing MarketAnalysis FOR CITIES IN BRITISH COLUMBIA  </dc:title>
  <dc:creator>Huma Alam</dc:creator>
  <cp:lastModifiedBy>Huma Alam</cp:lastModifiedBy>
  <cp:revision>11</cp:revision>
  <dcterms:created xsi:type="dcterms:W3CDTF">2023-06-04T19:13:51Z</dcterms:created>
  <dcterms:modified xsi:type="dcterms:W3CDTF">2023-06-06T00:52:27Z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